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Barlow Condensed Heavy Italics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nva Sans Bold" panose="020B0604020202020204" charset="0"/>
      <p:regular r:id="rId41"/>
    </p:embeddedFont>
    <p:embeddedFont>
      <p:font typeface="Chewy" panose="020B0604020202020204" charset="0"/>
      <p:regular r:id="rId42"/>
    </p:embeddedFont>
    <p:embeddedFont>
      <p:font typeface="Fira Code" panose="020B0809050000020004" pitchFamily="49" charset="0"/>
      <p:regular r:id="rId43"/>
      <p:bold r:id="rId44"/>
    </p:embeddedFont>
    <p:embeddedFont>
      <p:font typeface="Fira Code Bold" panose="020B0809050000020004" charset="0"/>
      <p:regular r:id="rId45"/>
    </p:embeddedFont>
    <p:embeddedFont>
      <p:font typeface="Gaegu Bold" panose="020B0604020202020204" charset="0"/>
      <p:regular r:id="rId46"/>
    </p:embeddedFont>
    <p:embeddedFont>
      <p:font typeface="Garet ExtraBold" panose="020B0604020202020204" charset="0"/>
      <p:regular r:id="rId47"/>
    </p:embeddedFont>
    <p:embeddedFont>
      <p:font typeface="Gladiola" panose="020B0604020202020204" charset="0"/>
      <p:regular r:id="rId48"/>
    </p:embeddedFont>
    <p:embeddedFont>
      <p:font typeface="League Spartan" panose="020B0604020202020204" charset="0"/>
      <p:regular r:id="rId49"/>
    </p:embeddedFont>
    <p:embeddedFont>
      <p:font typeface="Moontime" panose="020B0604020202020204" charset="0"/>
      <p:regular r:id="rId50"/>
    </p:embeddedFont>
    <p:embeddedFont>
      <p:font typeface="Quicksand Bold" panose="020B0604020202020204" charset="0"/>
      <p:regular r:id="rId51"/>
    </p:embeddedFont>
    <p:embeddedFont>
      <p:font typeface="Quicksand Medium" panose="020B0604020202020204" charset="0"/>
      <p:regular r:id="rId52"/>
    </p:embeddedFont>
    <p:embeddedFont>
      <p:font typeface="Roboto Mono" panose="020B0604020202020204" charset="0"/>
      <p:regular r:id="rId53"/>
    </p:embeddedFont>
    <p:embeddedFont>
      <p:font typeface="Roboto Mono Bold" panose="020B0604020202020204" charset="0"/>
      <p:regular r:id="rId54"/>
    </p:embeddedFont>
    <p:embeddedFont>
      <p:font typeface="Roboto Mono Italics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slide" Target="slide22.xml"/><Relationship Id="rId4" Type="http://schemas.openxmlformats.org/officeDocument/2006/relationships/image" Target="../media/image15.png"/><Relationship Id="rId9" Type="http://schemas.openxmlformats.org/officeDocument/2006/relationships/slide" Target="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slide" Target="slide22.xml"/><Relationship Id="rId4" Type="http://schemas.openxmlformats.org/officeDocument/2006/relationships/image" Target="../media/image15.png"/><Relationship Id="rId9" Type="http://schemas.openxmlformats.org/officeDocument/2006/relationships/slide" Target="slid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slide" Target="slide22.xml"/><Relationship Id="rId4" Type="http://schemas.openxmlformats.org/officeDocument/2006/relationships/image" Target="../media/image15.png"/><Relationship Id="rId9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5401" y="3219450"/>
            <a:ext cx="13440770" cy="449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en-US" sz="15000" spc="1065">
                <a:solidFill>
                  <a:srgbClr val="191919"/>
                </a:solidFill>
                <a:latin typeface="Barlow Condensed Heavy Italics"/>
              </a:rPr>
              <a:t>DIGITAL </a:t>
            </a:r>
          </a:p>
          <a:p>
            <a:pPr algn="ctr">
              <a:lnSpc>
                <a:spcPts val="11250"/>
              </a:lnSpc>
            </a:pPr>
            <a:r>
              <a:rPr lang="en-US" sz="15000" spc="1065">
                <a:solidFill>
                  <a:srgbClr val="191919"/>
                </a:solidFill>
                <a:latin typeface="Barlow Condensed Heavy Italics"/>
              </a:rPr>
              <a:t>IMAGE</a:t>
            </a:r>
          </a:p>
          <a:p>
            <a:pPr algn="ctr">
              <a:lnSpc>
                <a:spcPts val="11250"/>
              </a:lnSpc>
            </a:pPr>
            <a:r>
              <a:rPr lang="en-US" sz="15000" spc="1065">
                <a:solidFill>
                  <a:srgbClr val="191919"/>
                </a:solidFill>
                <a:latin typeface="Barlow Condensed Heavy Italics"/>
              </a:rPr>
              <a:t>PROCESSING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3035401" cy="2703404"/>
          </a:xfrm>
          <a:custGeom>
            <a:avLst/>
            <a:gdLst/>
            <a:ahLst/>
            <a:cxnLst/>
            <a:rect l="l" t="t" r="r" b="b"/>
            <a:pathLst>
              <a:path w="3035401" h="2703404">
                <a:moveTo>
                  <a:pt x="0" y="0"/>
                </a:moveTo>
                <a:lnTo>
                  <a:pt x="3035401" y="0"/>
                </a:lnTo>
                <a:lnTo>
                  <a:pt x="3035401" y="2703404"/>
                </a:lnTo>
                <a:lnTo>
                  <a:pt x="0" y="2703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37337" y="43608"/>
            <a:ext cx="14950663" cy="196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</a:pPr>
            <a:r>
              <a:rPr lang="en-US" sz="4287">
                <a:solidFill>
                  <a:srgbClr val="000000"/>
                </a:solidFill>
                <a:latin typeface="Quicksand Medium"/>
              </a:rPr>
              <a:t>Ton Duc Thang University </a:t>
            </a:r>
          </a:p>
          <a:p>
            <a:pPr algn="ctr">
              <a:lnSpc>
                <a:spcPts val="5144"/>
              </a:lnSpc>
            </a:pPr>
            <a:r>
              <a:rPr lang="en-US" sz="4287">
                <a:solidFill>
                  <a:srgbClr val="000000"/>
                </a:solidFill>
                <a:latin typeface="Quicksand Medium"/>
              </a:rPr>
              <a:t>Faculty of Electrical and Electronics Engineering </a:t>
            </a:r>
          </a:p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287">
                <a:solidFill>
                  <a:srgbClr val="000000"/>
                </a:solidFill>
                <a:latin typeface="Quicksand Medium"/>
              </a:rPr>
              <a:t>Dept. of Electronics and Telecommunications Engineering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37337" y="7677150"/>
            <a:ext cx="13138834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spc="546">
                <a:solidFill>
                  <a:srgbClr val="000000"/>
                </a:solidFill>
                <a:latin typeface="League Spartan"/>
              </a:rPr>
              <a:t>TOPIC: </a:t>
            </a:r>
            <a:r>
              <a:rPr lang="en-US" sz="3000" spc="546">
                <a:solidFill>
                  <a:srgbClr val="EA6648"/>
                </a:solidFill>
                <a:latin typeface="League Spartan"/>
              </a:rPr>
              <a:t>RECOVER VARIOUS SHAPES FROM QUALITY IMAGES LOW OR PART OF THE IMAGE IS LOST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7597" y="9417521"/>
            <a:ext cx="1041637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HO CHI MINH CITY, YEAR 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64538" y="8914765"/>
            <a:ext cx="87824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B66A9"/>
                </a:solidFill>
                <a:latin typeface="Canva Sans Bold"/>
              </a:rPr>
              <a:t>DR. TRAN THANH PHUONG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643"/>
            <a:ext cx="18286857" cy="10286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487988" y="4979442"/>
            <a:ext cx="800012" cy="2964431"/>
            <a:chOff x="0" y="0"/>
            <a:chExt cx="4938343" cy="18298954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7696885" y="6447369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696885" y="632180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7696885" y="657293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075246" y="2231107"/>
            <a:ext cx="8978087" cy="7133371"/>
            <a:chOff x="0" y="0"/>
            <a:chExt cx="3901440" cy="3099816"/>
          </a:xfrm>
        </p:grpSpPr>
        <p:sp>
          <p:nvSpPr>
            <p:cNvPr id="11" name="Freeform 11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2"/>
              <a:stretch>
                <a:fillRect t="-29" b="-2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826258" y="351296"/>
            <a:ext cx="5676018" cy="33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CLASSROOM RULES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Page 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4708" y="6321804"/>
            <a:ext cx="6317430" cy="186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887"/>
              </a:lnSpc>
              <a:spcBef>
                <a:spcPct val="0"/>
              </a:spcBef>
            </a:pPr>
            <a:r>
              <a:rPr lang="en-US" sz="11500" b="1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Moontime Bold"/>
              </a:rPr>
              <a:t>Before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6832" y="2305050"/>
            <a:ext cx="7193184" cy="283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"/>
              </a:rPr>
              <a:t>ENHANCE CONTRAST TO RESTORE IMAGES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421069" y="2692811"/>
            <a:ext cx="8391612" cy="5663378"/>
            <a:chOff x="0" y="0"/>
            <a:chExt cx="11188816" cy="7551171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t="1121" r="55006" b="1121"/>
            <a:stretch>
              <a:fillRect/>
            </a:stretch>
          </p:blipFill>
          <p:spPr>
            <a:xfrm>
              <a:off x="0" y="0"/>
              <a:ext cx="11188816" cy="75511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487988" y="4979442"/>
            <a:ext cx="800012" cy="2964431"/>
            <a:chOff x="0" y="0"/>
            <a:chExt cx="4938343" cy="18298954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7696885" y="6447369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696885" y="632180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7696885" y="657293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6265053" y="2057400"/>
            <a:ext cx="11121081" cy="8229600"/>
          </a:xfrm>
          <a:custGeom>
            <a:avLst/>
            <a:gdLst/>
            <a:ahLst/>
            <a:cxnLst/>
            <a:rect l="l" t="t" r="r" b="b"/>
            <a:pathLst>
              <a:path w="11121081" h="8229600">
                <a:moveTo>
                  <a:pt x="0" y="0"/>
                </a:moveTo>
                <a:lnTo>
                  <a:pt x="11121081" y="0"/>
                </a:lnTo>
                <a:lnTo>
                  <a:pt x="1112108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26258" y="351296"/>
            <a:ext cx="5676018" cy="33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CLASSROOM RULES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Page 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11" y="6286500"/>
            <a:ext cx="6170342" cy="229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87"/>
              </a:lnSpc>
              <a:spcBef>
                <a:spcPct val="0"/>
              </a:spcBef>
            </a:pPr>
            <a:r>
              <a:rPr lang="en-US" sz="19859" dirty="0">
                <a:solidFill>
                  <a:schemeClr val="bg1">
                    <a:lumMod val="50000"/>
                  </a:schemeClr>
                </a:solidFill>
                <a:latin typeface="Moontime"/>
              </a:rPr>
              <a:t>After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6832" y="2305050"/>
            <a:ext cx="7193184" cy="283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"/>
              </a:rPr>
              <a:t>ENHANCE CONTRAST TO RESTORE IMAGES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487988" y="4979442"/>
            <a:ext cx="800012" cy="2964431"/>
            <a:chOff x="0" y="0"/>
            <a:chExt cx="4938343" cy="18298954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7696885" y="6447369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696885" y="632180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7696885" y="657293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1826258" y="351296"/>
            <a:ext cx="5676018" cy="33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CLASSROOM RULES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9524"/>
            <a:ext cx="3064723" cy="29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Page 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2886856"/>
            <a:ext cx="6170342" cy="225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87"/>
              </a:lnSpc>
              <a:spcBef>
                <a:spcPct val="0"/>
              </a:spcBef>
            </a:pPr>
            <a:r>
              <a:rPr lang="en-US" sz="19859">
                <a:solidFill>
                  <a:srgbClr val="191919"/>
                </a:solidFill>
                <a:latin typeface="Moontime"/>
              </a:rPr>
              <a:t>After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3310349" y="1457325"/>
            <a:ext cx="11121081" cy="8229600"/>
          </a:xfrm>
          <a:custGeom>
            <a:avLst/>
            <a:gdLst/>
            <a:ahLst/>
            <a:cxnLst/>
            <a:rect l="l" t="t" r="r" b="b"/>
            <a:pathLst>
              <a:path w="11121081" h="8229600">
                <a:moveTo>
                  <a:pt x="0" y="0"/>
                </a:moveTo>
                <a:lnTo>
                  <a:pt x="11121081" y="0"/>
                </a:lnTo>
                <a:lnTo>
                  <a:pt x="1112108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37324" y="-859309"/>
            <a:ext cx="18562648" cy="19386578"/>
          </a:xfrm>
          <a:custGeom>
            <a:avLst/>
            <a:gdLst/>
            <a:ahLst/>
            <a:cxnLst/>
            <a:rect l="l" t="t" r="r" b="b"/>
            <a:pathLst>
              <a:path w="18562648" h="19386578">
                <a:moveTo>
                  <a:pt x="0" y="0"/>
                </a:moveTo>
                <a:lnTo>
                  <a:pt x="18562648" y="0"/>
                </a:lnTo>
                <a:lnTo>
                  <a:pt x="18562648" y="19386578"/>
                </a:lnTo>
                <a:lnTo>
                  <a:pt x="0" y="19386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487988" y="4979442"/>
            <a:ext cx="800012" cy="2964431"/>
            <a:chOff x="0" y="0"/>
            <a:chExt cx="4938343" cy="18298954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7696885" y="6447369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696885" y="632180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7696885" y="657293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356355" y="1430515"/>
            <a:ext cx="8734554" cy="8734554"/>
            <a:chOff x="0" y="0"/>
            <a:chExt cx="3241040" cy="3241040"/>
          </a:xfrm>
        </p:grpSpPr>
        <p:sp>
          <p:nvSpPr>
            <p:cNvPr id="11" name="Freeform 11"/>
            <p:cNvSpPr/>
            <p:nvPr/>
          </p:nvSpPr>
          <p:spPr>
            <a:xfrm>
              <a:off x="10160" y="12700"/>
              <a:ext cx="3228340" cy="186690"/>
            </a:xfrm>
            <a:custGeom>
              <a:avLst/>
              <a:gdLst/>
              <a:ahLst/>
              <a:cxnLst/>
              <a:rect l="l" t="t" r="r" b="b"/>
              <a:pathLst>
                <a:path w="3228340" h="18669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3101340" y="0"/>
                  </a:lnTo>
                  <a:cubicBezTo>
                    <a:pt x="3171190" y="0"/>
                    <a:pt x="3228340" y="57150"/>
                    <a:pt x="3228340" y="127000"/>
                  </a:cubicBezTo>
                  <a:lnTo>
                    <a:pt x="3228340" y="186690"/>
                  </a:lnTo>
                  <a:cubicBezTo>
                    <a:pt x="3228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D8373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" y="193040"/>
              <a:ext cx="3228340" cy="3041650"/>
            </a:xfrm>
            <a:custGeom>
              <a:avLst/>
              <a:gdLst/>
              <a:ahLst/>
              <a:cxnLst/>
              <a:rect l="l" t="t" r="r" b="b"/>
              <a:pathLst>
                <a:path w="3228340" h="304165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solidFill>
              <a:srgbClr val="F6F7F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" y="193040"/>
              <a:ext cx="3228340" cy="3041650"/>
            </a:xfrm>
            <a:custGeom>
              <a:avLst/>
              <a:gdLst/>
              <a:ahLst/>
              <a:cxnLst/>
              <a:rect l="l" t="t" r="r" b="b"/>
              <a:pathLst>
                <a:path w="3228340" h="304165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241040" cy="3241040"/>
            </a:xfrm>
            <a:custGeom>
              <a:avLst/>
              <a:gdLst/>
              <a:ahLst/>
              <a:cxnLst/>
              <a:rect l="l" t="t" r="r" b="b"/>
              <a:pathLst>
                <a:path w="3241040" h="3241040">
                  <a:moveTo>
                    <a:pt x="3107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3107690" y="3241040"/>
                  </a:lnTo>
                  <a:cubicBezTo>
                    <a:pt x="3181350" y="3241040"/>
                    <a:pt x="3241040" y="3181350"/>
                    <a:pt x="3241040" y="3107690"/>
                  </a:cubicBezTo>
                  <a:lnTo>
                    <a:pt x="3241040" y="133350"/>
                  </a:lnTo>
                  <a:cubicBezTo>
                    <a:pt x="3241040" y="59690"/>
                    <a:pt x="3181350" y="0"/>
                    <a:pt x="3107690" y="0"/>
                  </a:cubicBezTo>
                  <a:close/>
                  <a:moveTo>
                    <a:pt x="133350" y="12700"/>
                  </a:moveTo>
                  <a:lnTo>
                    <a:pt x="3107690" y="12700"/>
                  </a:lnTo>
                  <a:cubicBezTo>
                    <a:pt x="3173730" y="12700"/>
                    <a:pt x="3228340" y="67310"/>
                    <a:pt x="3228340" y="133350"/>
                  </a:cubicBezTo>
                  <a:lnTo>
                    <a:pt x="3228340" y="186690"/>
                  </a:ln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close/>
                  <a:moveTo>
                    <a:pt x="3107690" y="3228340"/>
                  </a:move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3228340" y="199390"/>
                  </a:lnTo>
                  <a:lnTo>
                    <a:pt x="3228340" y="3107690"/>
                  </a:lnTo>
                  <a:cubicBezTo>
                    <a:pt x="3228340" y="3175000"/>
                    <a:pt x="3175000" y="3228340"/>
                    <a:pt x="3107690" y="32283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49860" y="73660"/>
              <a:ext cx="299720" cy="63500"/>
            </a:xfrm>
            <a:custGeom>
              <a:avLst/>
              <a:gdLst/>
              <a:ahLst/>
              <a:cxnLst/>
              <a:rect l="l" t="t" r="r" b="b"/>
              <a:pathLst>
                <a:path w="299720" h="6350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8DB5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591820" y="88900"/>
              <a:ext cx="2508250" cy="33020"/>
            </a:xfrm>
            <a:custGeom>
              <a:avLst/>
              <a:gdLst/>
              <a:ahLst/>
              <a:cxnLst/>
              <a:rect l="l" t="t" r="r" b="b"/>
              <a:pathLst>
                <a:path w="2508250" h="33020">
                  <a:moveTo>
                    <a:pt x="2491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2491740" y="0"/>
                  </a:lnTo>
                  <a:cubicBezTo>
                    <a:pt x="2500630" y="0"/>
                    <a:pt x="2508250" y="7620"/>
                    <a:pt x="2508250" y="16510"/>
                  </a:cubicBezTo>
                  <a:lnTo>
                    <a:pt x="2508250" y="16510"/>
                  </a:lnTo>
                  <a:cubicBezTo>
                    <a:pt x="2506980" y="25400"/>
                    <a:pt x="2500630" y="33020"/>
                    <a:pt x="2491740" y="33020"/>
                  </a:cubicBezTo>
                  <a:close/>
                </a:path>
              </a:pathLst>
            </a:custGeom>
            <a:solidFill>
              <a:srgbClr val="9DDCF9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826258" y="351296"/>
            <a:ext cx="5676018" cy="33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CLASSROOM RULES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Page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6832" y="6286500"/>
            <a:ext cx="6170342" cy="229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87"/>
              </a:lnSpc>
              <a:spcBef>
                <a:spcPct val="0"/>
              </a:spcBef>
            </a:pPr>
            <a:r>
              <a:rPr lang="en-US" sz="19859" dirty="0">
                <a:solidFill>
                  <a:schemeClr val="bg1">
                    <a:lumMod val="50000"/>
                  </a:schemeClr>
                </a:solidFill>
                <a:latin typeface="Moontime"/>
              </a:rPr>
              <a:t>After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356355" y="2242156"/>
            <a:ext cx="8734554" cy="7016144"/>
            <a:chOff x="0" y="0"/>
            <a:chExt cx="11646072" cy="9354859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/>
            <a:srcRect l="57695" r="3634"/>
            <a:stretch>
              <a:fillRect/>
            </a:stretch>
          </p:blipFill>
          <p:spPr>
            <a:xfrm>
              <a:off x="0" y="0"/>
              <a:ext cx="11646072" cy="9354859"/>
            </a:xfrm>
            <a:prstGeom prst="rect">
              <a:avLst/>
            </a:prstGeom>
          </p:spPr>
        </p:pic>
      </p:grpSp>
      <p:sp>
        <p:nvSpPr>
          <p:cNvPr id="22" name="Freeform 22"/>
          <p:cNvSpPr/>
          <p:nvPr/>
        </p:nvSpPr>
        <p:spPr>
          <a:xfrm rot="-1166011">
            <a:off x="16689486" y="8724248"/>
            <a:ext cx="802847" cy="1367077"/>
          </a:xfrm>
          <a:custGeom>
            <a:avLst/>
            <a:gdLst/>
            <a:ahLst/>
            <a:cxnLst/>
            <a:rect l="l" t="t" r="r" b="b"/>
            <a:pathLst>
              <a:path w="802847" h="1367077">
                <a:moveTo>
                  <a:pt x="0" y="0"/>
                </a:moveTo>
                <a:lnTo>
                  <a:pt x="802847" y="0"/>
                </a:lnTo>
                <a:lnTo>
                  <a:pt x="802847" y="1367076"/>
                </a:lnTo>
                <a:lnTo>
                  <a:pt x="0" y="1367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96832" y="2305050"/>
            <a:ext cx="7193184" cy="283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"/>
              </a:rPr>
              <a:t>ENHANCE CONTRAST TO RESTORE IMAGES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2283" y="1663878"/>
            <a:ext cx="8891717" cy="4336946"/>
            <a:chOff x="0" y="0"/>
            <a:chExt cx="58591541" cy="28578097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8446761" cy="28433318"/>
            </a:xfrm>
            <a:custGeom>
              <a:avLst/>
              <a:gdLst/>
              <a:ahLst/>
              <a:cxnLst/>
              <a:rect l="l" t="t" r="r" b="b"/>
              <a:pathLst>
                <a:path w="58446761" h="28433318">
                  <a:moveTo>
                    <a:pt x="0" y="0"/>
                  </a:moveTo>
                  <a:lnTo>
                    <a:pt x="58446761" y="0"/>
                  </a:lnTo>
                  <a:lnTo>
                    <a:pt x="58446761" y="28433318"/>
                  </a:lnTo>
                  <a:lnTo>
                    <a:pt x="0" y="28433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8591543" cy="28578097"/>
            </a:xfrm>
            <a:custGeom>
              <a:avLst/>
              <a:gdLst/>
              <a:ahLst/>
              <a:cxnLst/>
              <a:rect l="l" t="t" r="r" b="b"/>
              <a:pathLst>
                <a:path w="58591543" h="28578097">
                  <a:moveTo>
                    <a:pt x="58446758" y="28433316"/>
                  </a:moveTo>
                  <a:lnTo>
                    <a:pt x="58591543" y="28433316"/>
                  </a:lnTo>
                  <a:lnTo>
                    <a:pt x="58591543" y="28578097"/>
                  </a:lnTo>
                  <a:lnTo>
                    <a:pt x="58446758" y="28578097"/>
                  </a:lnTo>
                  <a:lnTo>
                    <a:pt x="58446758" y="2843331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433316"/>
                  </a:lnTo>
                  <a:lnTo>
                    <a:pt x="0" y="28433316"/>
                  </a:lnTo>
                  <a:lnTo>
                    <a:pt x="0" y="144780"/>
                  </a:lnTo>
                  <a:close/>
                  <a:moveTo>
                    <a:pt x="0" y="28433316"/>
                  </a:moveTo>
                  <a:lnTo>
                    <a:pt x="144780" y="28433316"/>
                  </a:lnTo>
                  <a:lnTo>
                    <a:pt x="144780" y="28578097"/>
                  </a:lnTo>
                  <a:lnTo>
                    <a:pt x="0" y="28578097"/>
                  </a:lnTo>
                  <a:lnTo>
                    <a:pt x="0" y="28433316"/>
                  </a:lnTo>
                  <a:close/>
                  <a:moveTo>
                    <a:pt x="58446758" y="144780"/>
                  </a:moveTo>
                  <a:lnTo>
                    <a:pt x="58591543" y="144780"/>
                  </a:lnTo>
                  <a:lnTo>
                    <a:pt x="58591543" y="28433316"/>
                  </a:lnTo>
                  <a:lnTo>
                    <a:pt x="58446758" y="28433316"/>
                  </a:lnTo>
                  <a:lnTo>
                    <a:pt x="58446758" y="144780"/>
                  </a:lnTo>
                  <a:close/>
                  <a:moveTo>
                    <a:pt x="144780" y="28433316"/>
                  </a:moveTo>
                  <a:lnTo>
                    <a:pt x="58446758" y="28433316"/>
                  </a:lnTo>
                  <a:lnTo>
                    <a:pt x="58446758" y="28578097"/>
                  </a:lnTo>
                  <a:lnTo>
                    <a:pt x="144780" y="28578097"/>
                  </a:lnTo>
                  <a:lnTo>
                    <a:pt x="144780" y="28433316"/>
                  </a:lnTo>
                  <a:close/>
                  <a:moveTo>
                    <a:pt x="58446758" y="0"/>
                  </a:moveTo>
                  <a:lnTo>
                    <a:pt x="58591543" y="0"/>
                  </a:lnTo>
                  <a:lnTo>
                    <a:pt x="58591543" y="144780"/>
                  </a:lnTo>
                  <a:lnTo>
                    <a:pt x="58446758" y="144780"/>
                  </a:lnTo>
                  <a:lnTo>
                    <a:pt x="5844675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446758" y="0"/>
                  </a:lnTo>
                  <a:lnTo>
                    <a:pt x="5844675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9772" y="1457325"/>
            <a:ext cx="8891717" cy="4280041"/>
            <a:chOff x="0" y="0"/>
            <a:chExt cx="58591541" cy="28203126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8446761" cy="28058346"/>
            </a:xfrm>
            <a:custGeom>
              <a:avLst/>
              <a:gdLst/>
              <a:ahLst/>
              <a:cxnLst/>
              <a:rect l="l" t="t" r="r" b="b"/>
              <a:pathLst>
                <a:path w="58446761" h="28058346">
                  <a:moveTo>
                    <a:pt x="0" y="0"/>
                  </a:moveTo>
                  <a:lnTo>
                    <a:pt x="58446761" y="0"/>
                  </a:lnTo>
                  <a:lnTo>
                    <a:pt x="58446761" y="28058346"/>
                  </a:lnTo>
                  <a:lnTo>
                    <a:pt x="0" y="28058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8591543" cy="28203125"/>
            </a:xfrm>
            <a:custGeom>
              <a:avLst/>
              <a:gdLst/>
              <a:ahLst/>
              <a:cxnLst/>
              <a:rect l="l" t="t" r="r" b="b"/>
              <a:pathLst>
                <a:path w="58591543" h="28203125">
                  <a:moveTo>
                    <a:pt x="58446758" y="28058346"/>
                  </a:moveTo>
                  <a:lnTo>
                    <a:pt x="58591543" y="28058346"/>
                  </a:lnTo>
                  <a:lnTo>
                    <a:pt x="58591543" y="28203125"/>
                  </a:lnTo>
                  <a:lnTo>
                    <a:pt x="58446758" y="28203125"/>
                  </a:lnTo>
                  <a:lnTo>
                    <a:pt x="58446758" y="2805834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058346"/>
                  </a:lnTo>
                  <a:lnTo>
                    <a:pt x="0" y="28058346"/>
                  </a:lnTo>
                  <a:lnTo>
                    <a:pt x="0" y="144780"/>
                  </a:lnTo>
                  <a:close/>
                  <a:moveTo>
                    <a:pt x="0" y="28058346"/>
                  </a:moveTo>
                  <a:lnTo>
                    <a:pt x="144780" y="28058346"/>
                  </a:lnTo>
                  <a:lnTo>
                    <a:pt x="144780" y="28203125"/>
                  </a:lnTo>
                  <a:lnTo>
                    <a:pt x="0" y="28203125"/>
                  </a:lnTo>
                  <a:lnTo>
                    <a:pt x="0" y="28058346"/>
                  </a:lnTo>
                  <a:close/>
                  <a:moveTo>
                    <a:pt x="58446758" y="144780"/>
                  </a:moveTo>
                  <a:lnTo>
                    <a:pt x="58591543" y="144780"/>
                  </a:lnTo>
                  <a:lnTo>
                    <a:pt x="58591543" y="28058346"/>
                  </a:lnTo>
                  <a:lnTo>
                    <a:pt x="58446758" y="28058346"/>
                  </a:lnTo>
                  <a:lnTo>
                    <a:pt x="58446758" y="144780"/>
                  </a:lnTo>
                  <a:close/>
                  <a:moveTo>
                    <a:pt x="144780" y="28058346"/>
                  </a:moveTo>
                  <a:lnTo>
                    <a:pt x="58446758" y="28058346"/>
                  </a:lnTo>
                  <a:lnTo>
                    <a:pt x="58446758" y="28203125"/>
                  </a:lnTo>
                  <a:lnTo>
                    <a:pt x="144780" y="28203125"/>
                  </a:lnTo>
                  <a:lnTo>
                    <a:pt x="144780" y="28058346"/>
                  </a:lnTo>
                  <a:close/>
                  <a:moveTo>
                    <a:pt x="58446758" y="0"/>
                  </a:moveTo>
                  <a:lnTo>
                    <a:pt x="58591543" y="0"/>
                  </a:lnTo>
                  <a:lnTo>
                    <a:pt x="58591543" y="144780"/>
                  </a:lnTo>
                  <a:lnTo>
                    <a:pt x="58446758" y="144780"/>
                  </a:lnTo>
                  <a:lnTo>
                    <a:pt x="5844675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446758" y="0"/>
                  </a:lnTo>
                  <a:lnTo>
                    <a:pt x="5844675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7487988" y="5433453"/>
            <a:ext cx="800012" cy="2964431"/>
            <a:chOff x="0" y="0"/>
            <a:chExt cx="4938343" cy="18298954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17696885" y="6901381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7696885" y="6775816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7696885" y="7026946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9352023" y="1663878"/>
            <a:ext cx="7917359" cy="7387869"/>
            <a:chOff x="0" y="0"/>
            <a:chExt cx="9410130" cy="9850493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rcRect l="5660" t="16558" r="56136" b="14204"/>
            <a:stretch>
              <a:fillRect/>
            </a:stretch>
          </p:blipFill>
          <p:spPr>
            <a:xfrm>
              <a:off x="0" y="0"/>
              <a:ext cx="9410130" cy="9850493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464411" y="2173358"/>
            <a:ext cx="8082438" cy="283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"/>
              </a:rPr>
              <a:t>PHOTO RESTORATION THROUGH NOISE REDUCTION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FFF5F2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FFF5F2"/>
                </a:solidFill>
                <a:latin typeface="Roboto Mono"/>
              </a:rPr>
              <a:t>Page 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1086" y="6445492"/>
            <a:ext cx="7129089" cy="2285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75"/>
              </a:lnSpc>
            </a:pPr>
            <a:r>
              <a:rPr lang="en-US" sz="19265">
                <a:solidFill>
                  <a:srgbClr val="F6F7F7"/>
                </a:solidFill>
                <a:latin typeface="Gladiola"/>
              </a:rPr>
              <a:t>Before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2283" y="1663878"/>
            <a:ext cx="8891717" cy="4336946"/>
            <a:chOff x="0" y="0"/>
            <a:chExt cx="58591541" cy="28578097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8446761" cy="28433318"/>
            </a:xfrm>
            <a:custGeom>
              <a:avLst/>
              <a:gdLst/>
              <a:ahLst/>
              <a:cxnLst/>
              <a:rect l="l" t="t" r="r" b="b"/>
              <a:pathLst>
                <a:path w="58446761" h="28433318">
                  <a:moveTo>
                    <a:pt x="0" y="0"/>
                  </a:moveTo>
                  <a:lnTo>
                    <a:pt x="58446761" y="0"/>
                  </a:lnTo>
                  <a:lnTo>
                    <a:pt x="58446761" y="28433318"/>
                  </a:lnTo>
                  <a:lnTo>
                    <a:pt x="0" y="28433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8591543" cy="28578097"/>
            </a:xfrm>
            <a:custGeom>
              <a:avLst/>
              <a:gdLst/>
              <a:ahLst/>
              <a:cxnLst/>
              <a:rect l="l" t="t" r="r" b="b"/>
              <a:pathLst>
                <a:path w="58591543" h="28578097">
                  <a:moveTo>
                    <a:pt x="58446758" y="28433316"/>
                  </a:moveTo>
                  <a:lnTo>
                    <a:pt x="58591543" y="28433316"/>
                  </a:lnTo>
                  <a:lnTo>
                    <a:pt x="58591543" y="28578097"/>
                  </a:lnTo>
                  <a:lnTo>
                    <a:pt x="58446758" y="28578097"/>
                  </a:lnTo>
                  <a:lnTo>
                    <a:pt x="58446758" y="2843331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433316"/>
                  </a:lnTo>
                  <a:lnTo>
                    <a:pt x="0" y="28433316"/>
                  </a:lnTo>
                  <a:lnTo>
                    <a:pt x="0" y="144780"/>
                  </a:lnTo>
                  <a:close/>
                  <a:moveTo>
                    <a:pt x="0" y="28433316"/>
                  </a:moveTo>
                  <a:lnTo>
                    <a:pt x="144780" y="28433316"/>
                  </a:lnTo>
                  <a:lnTo>
                    <a:pt x="144780" y="28578097"/>
                  </a:lnTo>
                  <a:lnTo>
                    <a:pt x="0" y="28578097"/>
                  </a:lnTo>
                  <a:lnTo>
                    <a:pt x="0" y="28433316"/>
                  </a:lnTo>
                  <a:close/>
                  <a:moveTo>
                    <a:pt x="58446758" y="144780"/>
                  </a:moveTo>
                  <a:lnTo>
                    <a:pt x="58591543" y="144780"/>
                  </a:lnTo>
                  <a:lnTo>
                    <a:pt x="58591543" y="28433316"/>
                  </a:lnTo>
                  <a:lnTo>
                    <a:pt x="58446758" y="28433316"/>
                  </a:lnTo>
                  <a:lnTo>
                    <a:pt x="58446758" y="144780"/>
                  </a:lnTo>
                  <a:close/>
                  <a:moveTo>
                    <a:pt x="144780" y="28433316"/>
                  </a:moveTo>
                  <a:lnTo>
                    <a:pt x="58446758" y="28433316"/>
                  </a:lnTo>
                  <a:lnTo>
                    <a:pt x="58446758" y="28578097"/>
                  </a:lnTo>
                  <a:lnTo>
                    <a:pt x="144780" y="28578097"/>
                  </a:lnTo>
                  <a:lnTo>
                    <a:pt x="144780" y="28433316"/>
                  </a:lnTo>
                  <a:close/>
                  <a:moveTo>
                    <a:pt x="58446758" y="0"/>
                  </a:moveTo>
                  <a:lnTo>
                    <a:pt x="58591543" y="0"/>
                  </a:lnTo>
                  <a:lnTo>
                    <a:pt x="58591543" y="144780"/>
                  </a:lnTo>
                  <a:lnTo>
                    <a:pt x="58446758" y="144780"/>
                  </a:lnTo>
                  <a:lnTo>
                    <a:pt x="5844675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446758" y="0"/>
                  </a:lnTo>
                  <a:lnTo>
                    <a:pt x="5844675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9772" y="1457325"/>
            <a:ext cx="8891717" cy="4280041"/>
            <a:chOff x="0" y="0"/>
            <a:chExt cx="58591541" cy="28203126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8446761" cy="28058346"/>
            </a:xfrm>
            <a:custGeom>
              <a:avLst/>
              <a:gdLst/>
              <a:ahLst/>
              <a:cxnLst/>
              <a:rect l="l" t="t" r="r" b="b"/>
              <a:pathLst>
                <a:path w="58446761" h="28058346">
                  <a:moveTo>
                    <a:pt x="0" y="0"/>
                  </a:moveTo>
                  <a:lnTo>
                    <a:pt x="58446761" y="0"/>
                  </a:lnTo>
                  <a:lnTo>
                    <a:pt x="58446761" y="28058346"/>
                  </a:lnTo>
                  <a:lnTo>
                    <a:pt x="0" y="28058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8591543" cy="28203125"/>
            </a:xfrm>
            <a:custGeom>
              <a:avLst/>
              <a:gdLst/>
              <a:ahLst/>
              <a:cxnLst/>
              <a:rect l="l" t="t" r="r" b="b"/>
              <a:pathLst>
                <a:path w="58591543" h="28203125">
                  <a:moveTo>
                    <a:pt x="58446758" y="28058346"/>
                  </a:moveTo>
                  <a:lnTo>
                    <a:pt x="58591543" y="28058346"/>
                  </a:lnTo>
                  <a:lnTo>
                    <a:pt x="58591543" y="28203125"/>
                  </a:lnTo>
                  <a:lnTo>
                    <a:pt x="58446758" y="28203125"/>
                  </a:lnTo>
                  <a:lnTo>
                    <a:pt x="58446758" y="2805834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058346"/>
                  </a:lnTo>
                  <a:lnTo>
                    <a:pt x="0" y="28058346"/>
                  </a:lnTo>
                  <a:lnTo>
                    <a:pt x="0" y="144780"/>
                  </a:lnTo>
                  <a:close/>
                  <a:moveTo>
                    <a:pt x="0" y="28058346"/>
                  </a:moveTo>
                  <a:lnTo>
                    <a:pt x="144780" y="28058346"/>
                  </a:lnTo>
                  <a:lnTo>
                    <a:pt x="144780" y="28203125"/>
                  </a:lnTo>
                  <a:lnTo>
                    <a:pt x="0" y="28203125"/>
                  </a:lnTo>
                  <a:lnTo>
                    <a:pt x="0" y="28058346"/>
                  </a:lnTo>
                  <a:close/>
                  <a:moveTo>
                    <a:pt x="58446758" y="144780"/>
                  </a:moveTo>
                  <a:lnTo>
                    <a:pt x="58591543" y="144780"/>
                  </a:lnTo>
                  <a:lnTo>
                    <a:pt x="58591543" y="28058346"/>
                  </a:lnTo>
                  <a:lnTo>
                    <a:pt x="58446758" y="28058346"/>
                  </a:lnTo>
                  <a:lnTo>
                    <a:pt x="58446758" y="144780"/>
                  </a:lnTo>
                  <a:close/>
                  <a:moveTo>
                    <a:pt x="144780" y="28058346"/>
                  </a:moveTo>
                  <a:lnTo>
                    <a:pt x="58446758" y="28058346"/>
                  </a:lnTo>
                  <a:lnTo>
                    <a:pt x="58446758" y="28203125"/>
                  </a:lnTo>
                  <a:lnTo>
                    <a:pt x="144780" y="28203125"/>
                  </a:lnTo>
                  <a:lnTo>
                    <a:pt x="144780" y="28058346"/>
                  </a:lnTo>
                  <a:close/>
                  <a:moveTo>
                    <a:pt x="58446758" y="0"/>
                  </a:moveTo>
                  <a:lnTo>
                    <a:pt x="58591543" y="0"/>
                  </a:lnTo>
                  <a:lnTo>
                    <a:pt x="58591543" y="144780"/>
                  </a:lnTo>
                  <a:lnTo>
                    <a:pt x="58446758" y="144780"/>
                  </a:lnTo>
                  <a:lnTo>
                    <a:pt x="5844675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446758" y="0"/>
                  </a:lnTo>
                  <a:lnTo>
                    <a:pt x="5844675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7487988" y="5433453"/>
            <a:ext cx="800012" cy="2964431"/>
            <a:chOff x="0" y="0"/>
            <a:chExt cx="4938343" cy="18298954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17696885" y="6901381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7696885" y="6775816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7696885" y="7026946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9352024" y="1663878"/>
            <a:ext cx="7907276" cy="7387869"/>
            <a:chOff x="0" y="0"/>
            <a:chExt cx="10543035" cy="9850493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rcRect l="51850" t="15602" r="2643" b="10787"/>
            <a:stretch>
              <a:fillRect/>
            </a:stretch>
          </p:blipFill>
          <p:spPr>
            <a:xfrm>
              <a:off x="0" y="0"/>
              <a:ext cx="10543035" cy="9850493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464411" y="2173358"/>
            <a:ext cx="8082438" cy="283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"/>
              </a:rPr>
              <a:t>PHOTO RESTORATION THROUGH NOISE REDUCTION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FFF5F2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FFF5F2"/>
                </a:solidFill>
                <a:latin typeface="Roboto Mono"/>
              </a:rPr>
              <a:t>Page 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7760" y="6445492"/>
            <a:ext cx="6175740" cy="2285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75"/>
              </a:lnSpc>
            </a:pPr>
            <a:r>
              <a:rPr lang="en-US" sz="19265">
                <a:solidFill>
                  <a:srgbClr val="F6F7F7"/>
                </a:solidFill>
                <a:latin typeface="Gladiola"/>
              </a:rPr>
              <a:t>After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08542" y="1862339"/>
            <a:ext cx="9012979" cy="3428915"/>
            <a:chOff x="0" y="0"/>
            <a:chExt cx="59390590" cy="2259467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l="l" t="t" r="r" b="b"/>
              <a:pathLst>
                <a:path w="59245813" h="22449890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l="l" t="t" r="r" b="b"/>
              <a:pathLst>
                <a:path w="59390589" h="22594670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308542" y="5888959"/>
            <a:ext cx="9012979" cy="3642488"/>
            <a:chOff x="0" y="0"/>
            <a:chExt cx="59390590" cy="24002001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l="l" t="t" r="r" b="b"/>
              <a:pathLst>
                <a:path w="59245813" h="23857221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l="l" t="t" r="r" b="b"/>
              <a:pathLst>
                <a:path w="59390589" h="24002002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057233" y="1703904"/>
            <a:ext cx="9100844" cy="3428915"/>
            <a:chOff x="0" y="0"/>
            <a:chExt cx="59969575" cy="22594670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l="l" t="t" r="r" b="b"/>
              <a:pathLst>
                <a:path w="59824797" h="22449890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l="l" t="t" r="r" b="b"/>
              <a:pathLst>
                <a:path w="59969574" h="22594670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057233" y="5768624"/>
            <a:ext cx="9100844" cy="3587350"/>
            <a:chOff x="0" y="0"/>
            <a:chExt cx="59969575" cy="23638670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l="l" t="t" r="r" b="b"/>
              <a:pathLst>
                <a:path w="59824797" h="23493889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l="l" t="t" r="r" b="b"/>
              <a:pathLst>
                <a:path w="59969574" h="23638670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61925" y="3401661"/>
            <a:ext cx="6704808" cy="472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"/>
              </a:rPr>
              <a:t>RECOVER PHOTOS BY RECONSTRUCTING LOST INFORMATION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22842" y="3104037"/>
            <a:ext cx="139047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 Mono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22842" y="7168756"/>
            <a:ext cx="139047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 Mono"/>
              </a:rPr>
              <a:t>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13316" y="2493611"/>
            <a:ext cx="6282000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Roboto Mono Bold"/>
              </a:rPr>
              <a:t>MODEL-BASED RESTORATION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13316" y="6565506"/>
            <a:ext cx="6648059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Roboto Mono Bold"/>
              </a:rPr>
              <a:t>INTERPOLATION-BASED RESTORATION</a:t>
            </a:r>
          </a:p>
        </p:txBody>
      </p:sp>
      <p:sp>
        <p:nvSpPr>
          <p:cNvPr id="19" name="AutoShape 19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Page 6</a:t>
            </a:r>
          </a:p>
        </p:txBody>
      </p:sp>
      <p:sp>
        <p:nvSpPr>
          <p:cNvPr id="22" name="AutoShape 22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7487988" y="4490277"/>
            <a:ext cx="800012" cy="2964431"/>
            <a:chOff x="0" y="0"/>
            <a:chExt cx="4938343" cy="18298954"/>
          </a:xfrm>
        </p:grpSpPr>
        <p:sp>
          <p:nvSpPr>
            <p:cNvPr id="24" name="Freeform 24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6" name="AutoShape 26"/>
          <p:cNvSpPr/>
          <p:nvPr/>
        </p:nvSpPr>
        <p:spPr>
          <a:xfrm>
            <a:off x="17696885" y="5958205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7696885" y="583264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7696885" y="608377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3003" y="3279607"/>
            <a:ext cx="13416074" cy="5104037"/>
            <a:chOff x="0" y="0"/>
            <a:chExt cx="59390590" cy="2259467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l="l" t="t" r="r" b="b"/>
              <a:pathLst>
                <a:path w="59245813" h="22449890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l="l" t="t" r="r" b="b"/>
              <a:pathLst>
                <a:path w="59390589" h="22594670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73306" y="8187290"/>
            <a:ext cx="4585994" cy="1853375"/>
            <a:chOff x="0" y="0"/>
            <a:chExt cx="59390590" cy="24002001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l="l" t="t" r="r" b="b"/>
              <a:pathLst>
                <a:path w="59245813" h="23857221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l="l" t="t" r="r" b="b"/>
              <a:pathLst>
                <a:path w="59390589" h="24002002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248922" y="3043772"/>
            <a:ext cx="13546864" cy="5104037"/>
            <a:chOff x="0" y="0"/>
            <a:chExt cx="59969575" cy="22594670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l="l" t="t" r="r" b="b"/>
              <a:pathLst>
                <a:path w="59824797" h="22449890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l="l" t="t" r="r" b="b"/>
              <a:pathLst>
                <a:path w="59969574" h="22594670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545434" y="8126061"/>
            <a:ext cx="4630702" cy="1825320"/>
            <a:chOff x="0" y="0"/>
            <a:chExt cx="59969575" cy="23638670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l="l" t="t" r="r" b="b"/>
              <a:pathLst>
                <a:path w="59824797" h="23493889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l="l" t="t" r="r" b="b"/>
              <a:pathLst>
                <a:path w="59969574" h="23638670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AutoShape 14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7487988" y="4490277"/>
            <a:ext cx="800012" cy="2964431"/>
            <a:chOff x="0" y="0"/>
            <a:chExt cx="4938343" cy="18298954"/>
          </a:xfrm>
        </p:grpSpPr>
        <p:sp>
          <p:nvSpPr>
            <p:cNvPr id="17" name="Freeform 17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AutoShape 19"/>
          <p:cNvSpPr/>
          <p:nvPr/>
        </p:nvSpPr>
        <p:spPr>
          <a:xfrm>
            <a:off x="17696885" y="5958205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7696885" y="583264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7696885" y="608377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3675469" y="4031365"/>
            <a:ext cx="10937063" cy="3910828"/>
          </a:xfrm>
          <a:custGeom>
            <a:avLst/>
            <a:gdLst/>
            <a:ahLst/>
            <a:cxnLst/>
            <a:rect l="l" t="t" r="r" b="b"/>
            <a:pathLst>
              <a:path w="10937063" h="3910828">
                <a:moveTo>
                  <a:pt x="0" y="0"/>
                </a:moveTo>
                <a:lnTo>
                  <a:pt x="10937062" y="0"/>
                </a:lnTo>
                <a:lnTo>
                  <a:pt x="10937062" y="3910829"/>
                </a:lnTo>
                <a:lnTo>
                  <a:pt x="0" y="3910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424517" y="1351993"/>
            <a:ext cx="13438966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>
                <a:solidFill>
                  <a:srgbClr val="000000"/>
                </a:solidFill>
                <a:latin typeface="Roboto Mono"/>
              </a:rPr>
              <a:t>RECOVER PHOTOS BY RECONSTRUCTING LOST INFORMATION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58544" y="3339222"/>
            <a:ext cx="2069759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Roboto Mono"/>
              </a:rPr>
              <a:t>1.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31464" y="8843325"/>
            <a:ext cx="707502" cy="31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2035">
                <a:solidFill>
                  <a:srgbClr val="000000"/>
                </a:solidFill>
                <a:latin typeface="Roboto Mono"/>
              </a:rPr>
              <a:t>2.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68532" y="3263022"/>
            <a:ext cx="935093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Roboto Mono Bold"/>
              </a:rPr>
              <a:t>MODEL-BASED RESTORATION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38966" y="8522847"/>
            <a:ext cx="3382673" cy="89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1"/>
              </a:lnSpc>
            </a:pPr>
            <a:r>
              <a:rPr lang="en-US" sz="2544">
                <a:solidFill>
                  <a:srgbClr val="000000"/>
                </a:solidFill>
                <a:latin typeface="Roboto Mono Bold"/>
              </a:rPr>
              <a:t>INTERPOLATION-BASED RESTORATION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Page 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08542" y="1862339"/>
            <a:ext cx="9012979" cy="3428915"/>
            <a:chOff x="0" y="0"/>
            <a:chExt cx="59390590" cy="2259467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l="l" t="t" r="r" b="b"/>
              <a:pathLst>
                <a:path w="59245813" h="22449890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l="l" t="t" r="r" b="b"/>
              <a:pathLst>
                <a:path w="59390589" h="22594670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308542" y="5888959"/>
            <a:ext cx="9012979" cy="3642488"/>
            <a:chOff x="0" y="0"/>
            <a:chExt cx="59390590" cy="24002001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l="l" t="t" r="r" b="b"/>
              <a:pathLst>
                <a:path w="59245813" h="23857221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l="l" t="t" r="r" b="b"/>
              <a:pathLst>
                <a:path w="59390589" h="24002002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057233" y="1703904"/>
            <a:ext cx="9100844" cy="3428915"/>
            <a:chOff x="0" y="0"/>
            <a:chExt cx="59969575" cy="22594670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l="l" t="t" r="r" b="b"/>
              <a:pathLst>
                <a:path w="59824797" h="22449890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l="l" t="t" r="r" b="b"/>
              <a:pathLst>
                <a:path w="59969574" h="22594670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057233" y="5768624"/>
            <a:ext cx="9100844" cy="3587350"/>
            <a:chOff x="0" y="0"/>
            <a:chExt cx="59969575" cy="23638670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l="l" t="t" r="r" b="b"/>
              <a:pathLst>
                <a:path w="59824797" h="23493889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l="l" t="t" r="r" b="b"/>
              <a:pathLst>
                <a:path w="59969574" h="23638670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61925" y="3401661"/>
            <a:ext cx="6704808" cy="472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"/>
              </a:rPr>
              <a:t>RECOVER PHOTOS BY RECONSTRUCTING LOST INFORMATION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22842" y="3104037"/>
            <a:ext cx="139047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 Mono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22842" y="7168756"/>
            <a:ext cx="139047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 Mono"/>
              </a:rPr>
              <a:t>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13316" y="2493611"/>
            <a:ext cx="6282000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Roboto Mono Bold"/>
              </a:rPr>
              <a:t>MODEL-BASED RESTORATION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13316" y="6565506"/>
            <a:ext cx="6648059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Roboto Mono Bold"/>
              </a:rPr>
              <a:t>INTERPOLATION-BASED RESTORATION</a:t>
            </a:r>
          </a:p>
        </p:txBody>
      </p:sp>
      <p:sp>
        <p:nvSpPr>
          <p:cNvPr id="19" name="AutoShape 19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Page 6</a:t>
            </a:r>
          </a:p>
        </p:txBody>
      </p:sp>
      <p:sp>
        <p:nvSpPr>
          <p:cNvPr id="22" name="AutoShape 22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7487988" y="4490277"/>
            <a:ext cx="800012" cy="2964431"/>
            <a:chOff x="0" y="0"/>
            <a:chExt cx="4938343" cy="18298954"/>
          </a:xfrm>
        </p:grpSpPr>
        <p:sp>
          <p:nvSpPr>
            <p:cNvPr id="24" name="Freeform 24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6" name="AutoShape 26"/>
          <p:cNvSpPr/>
          <p:nvPr/>
        </p:nvSpPr>
        <p:spPr>
          <a:xfrm>
            <a:off x="17696885" y="5958205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7696885" y="583264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7696885" y="608377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2109" y="8526035"/>
            <a:ext cx="4628735" cy="1760965"/>
            <a:chOff x="0" y="0"/>
            <a:chExt cx="59390590" cy="2259467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l="l" t="t" r="r" b="b"/>
              <a:pathLst>
                <a:path w="59245813" h="22449890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l="l" t="t" r="r" b="b"/>
              <a:pathLst>
                <a:path w="59390589" h="22594670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089344" y="3137859"/>
            <a:ext cx="14577925" cy="5891495"/>
            <a:chOff x="0" y="0"/>
            <a:chExt cx="59390590" cy="24002001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l="l" t="t" r="r" b="b"/>
              <a:pathLst>
                <a:path w="59245813" h="23857221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l="l" t="t" r="r" b="b"/>
              <a:pathLst>
                <a:path w="59390589" h="24002002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723046" y="8444669"/>
            <a:ext cx="4673860" cy="1760965"/>
            <a:chOff x="0" y="0"/>
            <a:chExt cx="59969575" cy="22594670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l="l" t="t" r="r" b="b"/>
              <a:pathLst>
                <a:path w="59824797" h="22449890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l="l" t="t" r="r" b="b"/>
              <a:pathLst>
                <a:path w="59969574" h="22594670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82867" y="2943225"/>
            <a:ext cx="14720042" cy="5802313"/>
            <a:chOff x="0" y="0"/>
            <a:chExt cx="59969575" cy="23638670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l="l" t="t" r="r" b="b"/>
              <a:pathLst>
                <a:path w="59824797" h="23493889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l="l" t="t" r="r" b="b"/>
              <a:pathLst>
                <a:path w="59969574" h="23638670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AutoShape 14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7487988" y="4490277"/>
            <a:ext cx="800012" cy="2964431"/>
            <a:chOff x="0" y="0"/>
            <a:chExt cx="4938343" cy="18298954"/>
          </a:xfrm>
        </p:grpSpPr>
        <p:sp>
          <p:nvSpPr>
            <p:cNvPr id="17" name="Freeform 17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AutoShape 19"/>
          <p:cNvSpPr/>
          <p:nvPr/>
        </p:nvSpPr>
        <p:spPr>
          <a:xfrm>
            <a:off x="17696885" y="5958205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7696885" y="583264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7696885" y="608377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2691497" y="3688611"/>
            <a:ext cx="13373620" cy="4847468"/>
          </a:xfrm>
          <a:custGeom>
            <a:avLst/>
            <a:gdLst/>
            <a:ahLst/>
            <a:cxnLst/>
            <a:rect l="l" t="t" r="r" b="b"/>
            <a:pathLst>
              <a:path w="13373620" h="4847468">
                <a:moveTo>
                  <a:pt x="0" y="0"/>
                </a:moveTo>
                <a:lnTo>
                  <a:pt x="13373620" y="0"/>
                </a:lnTo>
                <a:lnTo>
                  <a:pt x="13373620" y="4847468"/>
                </a:lnTo>
                <a:lnTo>
                  <a:pt x="0" y="4847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" b="-1688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910810" y="9168617"/>
            <a:ext cx="714096" cy="31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5"/>
              </a:lnSpc>
            </a:pPr>
            <a:r>
              <a:rPr lang="en-US" sz="2054">
                <a:solidFill>
                  <a:srgbClr val="000000"/>
                </a:solidFill>
                <a:latin typeface="Roboto Mono"/>
              </a:rPr>
              <a:t>1.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03563" y="2943225"/>
            <a:ext cx="224900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Roboto Mono"/>
              </a:rPr>
              <a:t>2.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24906" y="8842000"/>
            <a:ext cx="3226205" cy="90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2567">
                <a:solidFill>
                  <a:srgbClr val="000000"/>
                </a:solidFill>
                <a:latin typeface="Roboto Mono Bold"/>
              </a:rPr>
              <a:t>MODEL-BASED RESTORATION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708558" y="2867025"/>
            <a:ext cx="1075281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Roboto Mono Bold"/>
              </a:rPr>
              <a:t>INTERPOLATION-BASED RESTORATION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Page 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2409" y="1447800"/>
            <a:ext cx="13438966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>
                <a:solidFill>
                  <a:srgbClr val="000000"/>
                </a:solidFill>
                <a:latin typeface="Roboto Mono"/>
              </a:rPr>
              <a:t>RECOVER PHOTOS BY RECONSTRUCTING LOST INFORMATION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2957371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93298">
            <a:off x="13837454" y="6607898"/>
            <a:ext cx="732964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28700" y="1499274"/>
            <a:ext cx="8963472" cy="1028700"/>
            <a:chOff x="0" y="0"/>
            <a:chExt cx="55330074" cy="635000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5185298" cy="6205220"/>
            </a:xfrm>
            <a:custGeom>
              <a:avLst/>
              <a:gdLst/>
              <a:ahLst/>
              <a:cxnLst/>
              <a:rect l="l" t="t" r="r" b="b"/>
              <a:pathLst>
                <a:path w="55185298" h="6205220">
                  <a:moveTo>
                    <a:pt x="0" y="0"/>
                  </a:moveTo>
                  <a:lnTo>
                    <a:pt x="55185298" y="0"/>
                  </a:lnTo>
                  <a:lnTo>
                    <a:pt x="55185298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5330074" cy="6350000"/>
            </a:xfrm>
            <a:custGeom>
              <a:avLst/>
              <a:gdLst/>
              <a:ahLst/>
              <a:cxnLst/>
              <a:rect l="l" t="t" r="r" b="b"/>
              <a:pathLst>
                <a:path w="55330074" h="6350000">
                  <a:moveTo>
                    <a:pt x="55185295" y="6205220"/>
                  </a:moveTo>
                  <a:lnTo>
                    <a:pt x="55330074" y="6205220"/>
                  </a:lnTo>
                  <a:lnTo>
                    <a:pt x="55330074" y="6350000"/>
                  </a:lnTo>
                  <a:lnTo>
                    <a:pt x="55185295" y="6350000"/>
                  </a:lnTo>
                  <a:lnTo>
                    <a:pt x="55185295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55185295" y="144780"/>
                  </a:moveTo>
                  <a:lnTo>
                    <a:pt x="55330074" y="144780"/>
                  </a:lnTo>
                  <a:lnTo>
                    <a:pt x="55330074" y="6205220"/>
                  </a:lnTo>
                  <a:lnTo>
                    <a:pt x="55185295" y="6205220"/>
                  </a:lnTo>
                  <a:lnTo>
                    <a:pt x="55185295" y="144780"/>
                  </a:lnTo>
                  <a:close/>
                  <a:moveTo>
                    <a:pt x="144780" y="6205220"/>
                  </a:moveTo>
                  <a:lnTo>
                    <a:pt x="55185295" y="6205220"/>
                  </a:lnTo>
                  <a:lnTo>
                    <a:pt x="55185295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55185295" y="0"/>
                  </a:moveTo>
                  <a:lnTo>
                    <a:pt x="55330074" y="0"/>
                  </a:lnTo>
                  <a:lnTo>
                    <a:pt x="55330074" y="144780"/>
                  </a:lnTo>
                  <a:lnTo>
                    <a:pt x="55185295" y="144780"/>
                  </a:lnTo>
                  <a:lnTo>
                    <a:pt x="551852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185295" y="0"/>
                  </a:lnTo>
                  <a:lnTo>
                    <a:pt x="551852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487988" y="3993771"/>
            <a:ext cx="800012" cy="2964431"/>
            <a:chOff x="0" y="0"/>
            <a:chExt cx="4938343" cy="18298954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875564" y="1499274"/>
            <a:ext cx="997629" cy="1028700"/>
            <a:chOff x="0" y="0"/>
            <a:chExt cx="6158201" cy="6350000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6013421" cy="6205220"/>
            </a:xfrm>
            <a:custGeom>
              <a:avLst/>
              <a:gdLst/>
              <a:ahLst/>
              <a:cxnLst/>
              <a:rect l="l" t="t" r="r" b="b"/>
              <a:pathLst>
                <a:path w="6013421" h="6205220">
                  <a:moveTo>
                    <a:pt x="0" y="0"/>
                  </a:moveTo>
                  <a:lnTo>
                    <a:pt x="6013421" y="0"/>
                  </a:lnTo>
                  <a:lnTo>
                    <a:pt x="601342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158201" cy="6350000"/>
            </a:xfrm>
            <a:custGeom>
              <a:avLst/>
              <a:gdLst/>
              <a:ahLst/>
              <a:cxnLst/>
              <a:rect l="l" t="t" r="r" b="b"/>
              <a:pathLst>
                <a:path w="6158201" h="6350000">
                  <a:moveTo>
                    <a:pt x="6013421" y="6205220"/>
                  </a:moveTo>
                  <a:lnTo>
                    <a:pt x="6158201" y="6205220"/>
                  </a:lnTo>
                  <a:lnTo>
                    <a:pt x="6158201" y="6350000"/>
                  </a:lnTo>
                  <a:lnTo>
                    <a:pt x="6013421" y="6350000"/>
                  </a:lnTo>
                  <a:lnTo>
                    <a:pt x="6013421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013421" y="144780"/>
                  </a:moveTo>
                  <a:lnTo>
                    <a:pt x="6158201" y="144780"/>
                  </a:lnTo>
                  <a:lnTo>
                    <a:pt x="6158201" y="6205220"/>
                  </a:lnTo>
                  <a:lnTo>
                    <a:pt x="6013421" y="6205220"/>
                  </a:lnTo>
                  <a:lnTo>
                    <a:pt x="6013421" y="144780"/>
                  </a:lnTo>
                  <a:close/>
                  <a:moveTo>
                    <a:pt x="144780" y="6205220"/>
                  </a:moveTo>
                  <a:lnTo>
                    <a:pt x="6013421" y="6205220"/>
                  </a:lnTo>
                  <a:lnTo>
                    <a:pt x="6013421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013421" y="0"/>
                  </a:moveTo>
                  <a:lnTo>
                    <a:pt x="6158201" y="0"/>
                  </a:lnTo>
                  <a:lnTo>
                    <a:pt x="6158201" y="144780"/>
                  </a:lnTo>
                  <a:lnTo>
                    <a:pt x="6013421" y="144780"/>
                  </a:lnTo>
                  <a:lnTo>
                    <a:pt x="60134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13421" y="0"/>
                  </a:lnTo>
                  <a:lnTo>
                    <a:pt x="60134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AutoShape 14"/>
          <p:cNvSpPr/>
          <p:nvPr/>
        </p:nvSpPr>
        <p:spPr>
          <a:xfrm>
            <a:off x="16971720" y="1745749"/>
            <a:ext cx="516268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6971720" y="1996879"/>
            <a:ext cx="516268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7696885" y="5461698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7127202" y="187131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7696885" y="5336133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7127202" y="212244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7696885" y="5587263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980601" y="1745749"/>
            <a:ext cx="516268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5980601" y="1996879"/>
            <a:ext cx="516268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058342" y="187131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058342" y="212244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4989482" y="1745749"/>
            <a:ext cx="516268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4989482" y="1996879"/>
            <a:ext cx="516268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4989482" y="187131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4989482" y="212244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10121518" y="1843609"/>
            <a:ext cx="505720" cy="340030"/>
            <a:chOff x="0" y="0"/>
            <a:chExt cx="1930400" cy="12979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17694487" y="3318451"/>
            <a:ext cx="365583" cy="245806"/>
            <a:chOff x="0" y="0"/>
            <a:chExt cx="1930400" cy="12979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028700" y="369524"/>
            <a:ext cx="1786021" cy="29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File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27278" y="1860272"/>
            <a:ext cx="8213160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2699">
                <a:solidFill>
                  <a:srgbClr val="000000"/>
                </a:solidFill>
                <a:latin typeface="Fira Code"/>
              </a:rPr>
              <a:t>Group 1 _ Topic 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138460" y="369524"/>
            <a:ext cx="1786021" cy="29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Edit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248219" y="369524"/>
            <a:ext cx="1786021" cy="29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Format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57979" y="369524"/>
            <a:ext cx="1786021" cy="29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View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DR. TRAN THANH PHUONG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714913" y="1817186"/>
            <a:ext cx="679889" cy="37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Roboto Mono Bold"/>
              </a:rPr>
              <a:t>B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744230" y="1817186"/>
            <a:ext cx="679889" cy="37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Roboto Mono Italics"/>
              </a:rPr>
              <a:t>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773547" y="1817186"/>
            <a:ext cx="679889" cy="37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2899" u="sng">
                <a:solidFill>
                  <a:srgbClr val="000000"/>
                </a:solidFill>
                <a:latin typeface="Roboto Mono"/>
              </a:rPr>
              <a:t>U</a:t>
            </a:r>
          </a:p>
        </p:txBody>
      </p:sp>
      <p:sp>
        <p:nvSpPr>
          <p:cNvPr id="42" name="Freeform 42"/>
          <p:cNvSpPr/>
          <p:nvPr/>
        </p:nvSpPr>
        <p:spPr>
          <a:xfrm rot="-1194688">
            <a:off x="14705278" y="8250866"/>
            <a:ext cx="797005" cy="1396028"/>
          </a:xfrm>
          <a:custGeom>
            <a:avLst/>
            <a:gdLst/>
            <a:ahLst/>
            <a:cxnLst/>
            <a:rect l="l" t="t" r="r" b="b"/>
            <a:pathLst>
              <a:path w="797005" h="1396028">
                <a:moveTo>
                  <a:pt x="0" y="0"/>
                </a:moveTo>
                <a:lnTo>
                  <a:pt x="797005" y="0"/>
                </a:lnTo>
                <a:lnTo>
                  <a:pt x="797005" y="1396028"/>
                </a:lnTo>
                <a:lnTo>
                  <a:pt x="0" y="1396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3459452" y="4101941"/>
            <a:ext cx="11369097" cy="515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sz="10125">
                <a:solidFill>
                  <a:srgbClr val="000000"/>
                </a:solidFill>
                <a:latin typeface="Chewy"/>
              </a:rPr>
              <a:t>Recover various shapes from quality images low or part of the image is lost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9128" y="1660623"/>
            <a:ext cx="8393210" cy="5181509"/>
            <a:chOff x="0" y="0"/>
            <a:chExt cx="56192006" cy="34689874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6047223" cy="34545094"/>
            </a:xfrm>
            <a:custGeom>
              <a:avLst/>
              <a:gdLst/>
              <a:ahLst/>
              <a:cxnLst/>
              <a:rect l="l" t="t" r="r" b="b"/>
              <a:pathLst>
                <a:path w="56047223" h="34545094">
                  <a:moveTo>
                    <a:pt x="0" y="0"/>
                  </a:moveTo>
                  <a:lnTo>
                    <a:pt x="56047223" y="0"/>
                  </a:lnTo>
                  <a:lnTo>
                    <a:pt x="56047223" y="34545094"/>
                  </a:lnTo>
                  <a:lnTo>
                    <a:pt x="0" y="3454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6192006" cy="34689873"/>
            </a:xfrm>
            <a:custGeom>
              <a:avLst/>
              <a:gdLst/>
              <a:ahLst/>
              <a:cxnLst/>
              <a:rect l="l" t="t" r="r" b="b"/>
              <a:pathLst>
                <a:path w="56192006" h="34689873">
                  <a:moveTo>
                    <a:pt x="56047227" y="34545095"/>
                  </a:moveTo>
                  <a:lnTo>
                    <a:pt x="56192006" y="34545095"/>
                  </a:lnTo>
                  <a:lnTo>
                    <a:pt x="56192006" y="34689873"/>
                  </a:lnTo>
                  <a:lnTo>
                    <a:pt x="56047227" y="34689873"/>
                  </a:lnTo>
                  <a:lnTo>
                    <a:pt x="56047227" y="3454509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545095"/>
                  </a:lnTo>
                  <a:lnTo>
                    <a:pt x="0" y="34545095"/>
                  </a:lnTo>
                  <a:lnTo>
                    <a:pt x="0" y="144780"/>
                  </a:lnTo>
                  <a:close/>
                  <a:moveTo>
                    <a:pt x="0" y="34545095"/>
                  </a:moveTo>
                  <a:lnTo>
                    <a:pt x="144780" y="34545095"/>
                  </a:lnTo>
                  <a:lnTo>
                    <a:pt x="144780" y="34689873"/>
                  </a:lnTo>
                  <a:lnTo>
                    <a:pt x="0" y="34689873"/>
                  </a:lnTo>
                  <a:lnTo>
                    <a:pt x="0" y="34545095"/>
                  </a:lnTo>
                  <a:close/>
                  <a:moveTo>
                    <a:pt x="56047227" y="144780"/>
                  </a:moveTo>
                  <a:lnTo>
                    <a:pt x="56192006" y="144780"/>
                  </a:lnTo>
                  <a:lnTo>
                    <a:pt x="56192006" y="34545095"/>
                  </a:lnTo>
                  <a:lnTo>
                    <a:pt x="56047227" y="34545095"/>
                  </a:lnTo>
                  <a:lnTo>
                    <a:pt x="56047227" y="144780"/>
                  </a:lnTo>
                  <a:close/>
                  <a:moveTo>
                    <a:pt x="144780" y="34545095"/>
                  </a:moveTo>
                  <a:lnTo>
                    <a:pt x="56047227" y="34545095"/>
                  </a:lnTo>
                  <a:lnTo>
                    <a:pt x="56047227" y="34689873"/>
                  </a:lnTo>
                  <a:lnTo>
                    <a:pt x="144780" y="34689873"/>
                  </a:lnTo>
                  <a:lnTo>
                    <a:pt x="144780" y="34545095"/>
                  </a:lnTo>
                  <a:close/>
                  <a:moveTo>
                    <a:pt x="56047227" y="0"/>
                  </a:moveTo>
                  <a:lnTo>
                    <a:pt x="56192006" y="0"/>
                  </a:lnTo>
                  <a:lnTo>
                    <a:pt x="56192006" y="144780"/>
                  </a:lnTo>
                  <a:lnTo>
                    <a:pt x="56047227" y="144780"/>
                  </a:lnTo>
                  <a:lnTo>
                    <a:pt x="560472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6047227" y="0"/>
                  </a:lnTo>
                  <a:lnTo>
                    <a:pt x="560472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9649" y="1457325"/>
            <a:ext cx="8296249" cy="5067953"/>
            <a:chOff x="0" y="0"/>
            <a:chExt cx="55542857" cy="33929624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5398078" cy="33784846"/>
            </a:xfrm>
            <a:custGeom>
              <a:avLst/>
              <a:gdLst/>
              <a:ahLst/>
              <a:cxnLst/>
              <a:rect l="l" t="t" r="r" b="b"/>
              <a:pathLst>
                <a:path w="55398078" h="33784846">
                  <a:moveTo>
                    <a:pt x="0" y="0"/>
                  </a:moveTo>
                  <a:lnTo>
                    <a:pt x="55398078" y="0"/>
                  </a:lnTo>
                  <a:lnTo>
                    <a:pt x="55398078" y="33784846"/>
                  </a:lnTo>
                  <a:lnTo>
                    <a:pt x="0" y="33784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5542855" cy="33929625"/>
            </a:xfrm>
            <a:custGeom>
              <a:avLst/>
              <a:gdLst/>
              <a:ahLst/>
              <a:cxnLst/>
              <a:rect l="l" t="t" r="r" b="b"/>
              <a:pathLst>
                <a:path w="55542855" h="33929625">
                  <a:moveTo>
                    <a:pt x="55398076" y="33784843"/>
                  </a:moveTo>
                  <a:lnTo>
                    <a:pt x="55542855" y="33784843"/>
                  </a:lnTo>
                  <a:lnTo>
                    <a:pt x="55542855" y="33929625"/>
                  </a:lnTo>
                  <a:lnTo>
                    <a:pt x="55398076" y="33929625"/>
                  </a:lnTo>
                  <a:lnTo>
                    <a:pt x="55398076" y="3378484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3784843"/>
                  </a:lnTo>
                  <a:lnTo>
                    <a:pt x="0" y="33784843"/>
                  </a:lnTo>
                  <a:lnTo>
                    <a:pt x="0" y="144780"/>
                  </a:lnTo>
                  <a:close/>
                  <a:moveTo>
                    <a:pt x="0" y="33784843"/>
                  </a:moveTo>
                  <a:lnTo>
                    <a:pt x="144780" y="33784843"/>
                  </a:lnTo>
                  <a:lnTo>
                    <a:pt x="144780" y="33929625"/>
                  </a:lnTo>
                  <a:lnTo>
                    <a:pt x="0" y="33929625"/>
                  </a:lnTo>
                  <a:lnTo>
                    <a:pt x="0" y="33784843"/>
                  </a:lnTo>
                  <a:close/>
                  <a:moveTo>
                    <a:pt x="55398076" y="144780"/>
                  </a:moveTo>
                  <a:lnTo>
                    <a:pt x="55542855" y="144780"/>
                  </a:lnTo>
                  <a:lnTo>
                    <a:pt x="55542855" y="33784843"/>
                  </a:lnTo>
                  <a:lnTo>
                    <a:pt x="55398076" y="33784843"/>
                  </a:lnTo>
                  <a:lnTo>
                    <a:pt x="55398076" y="144780"/>
                  </a:lnTo>
                  <a:close/>
                  <a:moveTo>
                    <a:pt x="144780" y="33784843"/>
                  </a:moveTo>
                  <a:lnTo>
                    <a:pt x="55398076" y="33784843"/>
                  </a:lnTo>
                  <a:lnTo>
                    <a:pt x="55398076" y="33929625"/>
                  </a:lnTo>
                  <a:lnTo>
                    <a:pt x="144780" y="33929625"/>
                  </a:lnTo>
                  <a:lnTo>
                    <a:pt x="144780" y="33784843"/>
                  </a:lnTo>
                  <a:close/>
                  <a:moveTo>
                    <a:pt x="55398076" y="0"/>
                  </a:moveTo>
                  <a:lnTo>
                    <a:pt x="55542855" y="0"/>
                  </a:lnTo>
                  <a:lnTo>
                    <a:pt x="55542855" y="144780"/>
                  </a:lnTo>
                  <a:lnTo>
                    <a:pt x="55398076" y="144780"/>
                  </a:lnTo>
                  <a:lnTo>
                    <a:pt x="5539807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398076" y="0"/>
                  </a:lnTo>
                  <a:lnTo>
                    <a:pt x="553980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7487988" y="5899184"/>
            <a:ext cx="800012" cy="2964431"/>
            <a:chOff x="0" y="0"/>
            <a:chExt cx="4938343" cy="18298954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17696885" y="7367111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7696885" y="7241546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7696885" y="7492676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478173" y="2125541"/>
            <a:ext cx="7419202" cy="3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2"/>
              </a:lnSpc>
            </a:pPr>
            <a:r>
              <a:rPr lang="en-US" sz="6102">
                <a:solidFill>
                  <a:srgbClr val="000000"/>
                </a:solidFill>
                <a:latin typeface="Roboto Mono"/>
              </a:rPr>
              <a:t>IMAGE RECOVERY USING IMAGE RECOVERY ALGORITHMS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FFF5F2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FFF5F2"/>
                </a:solidFill>
                <a:latin typeface="Roboto Mono"/>
              </a:rPr>
              <a:t>Page 7</a:t>
            </a:r>
          </a:p>
        </p:txBody>
      </p:sp>
      <p:sp>
        <p:nvSpPr>
          <p:cNvPr id="19" name="Freeform 19">
            <a:hlinkClick r:id="rId2" action="ppaction://hlinksldjump"/>
          </p:cNvPr>
          <p:cNvSpPr/>
          <p:nvPr/>
        </p:nvSpPr>
        <p:spPr>
          <a:xfrm>
            <a:off x="16244636" y="1076325"/>
            <a:ext cx="1236209" cy="773192"/>
          </a:xfrm>
          <a:custGeom>
            <a:avLst/>
            <a:gdLst/>
            <a:ahLst/>
            <a:cxnLst/>
            <a:rect l="l" t="t" r="r" b="b"/>
            <a:pathLst>
              <a:path w="1236209" h="773192">
                <a:moveTo>
                  <a:pt x="0" y="0"/>
                </a:moveTo>
                <a:lnTo>
                  <a:pt x="1236209" y="0"/>
                </a:lnTo>
                <a:lnTo>
                  <a:pt x="1236209" y="773192"/>
                </a:lnTo>
                <a:lnTo>
                  <a:pt x="0" y="77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285246" y="1261584"/>
            <a:ext cx="6740315" cy="2564299"/>
            <a:chOff x="0" y="0"/>
            <a:chExt cx="59390590" cy="22594670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l="l" t="t" r="r" b="b"/>
              <a:pathLst>
                <a:path w="59245813" h="22449890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l="l" t="t" r="r" b="b"/>
              <a:pathLst>
                <a:path w="59390589" h="22594670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285246" y="4272873"/>
            <a:ext cx="6740315" cy="2724018"/>
            <a:chOff x="0" y="0"/>
            <a:chExt cx="59390590" cy="24002001"/>
          </a:xfrm>
        </p:grpSpPr>
        <p:sp>
          <p:nvSpPr>
            <p:cNvPr id="24" name="Freeform 24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l="l" t="t" r="r" b="b"/>
              <a:pathLst>
                <a:path w="59245813" h="23857221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l="l" t="t" r="r" b="b"/>
              <a:pathLst>
                <a:path w="59390589" h="24002002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9097305" y="1143099"/>
            <a:ext cx="6806025" cy="2564299"/>
            <a:chOff x="0" y="0"/>
            <a:chExt cx="59969575" cy="22594670"/>
          </a:xfrm>
        </p:grpSpPr>
        <p:sp>
          <p:nvSpPr>
            <p:cNvPr id="27" name="Freeform 27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l="l" t="t" r="r" b="b"/>
              <a:pathLst>
                <a:path w="59824797" h="22449890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l="l" t="t" r="r" b="b"/>
              <a:pathLst>
                <a:path w="59969574" h="22594670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097305" y="4182881"/>
            <a:ext cx="6806025" cy="2682783"/>
            <a:chOff x="0" y="0"/>
            <a:chExt cx="59969575" cy="23638670"/>
          </a:xfrm>
        </p:grpSpPr>
        <p:sp>
          <p:nvSpPr>
            <p:cNvPr id="30" name="Freeform 30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l="l" t="t" r="r" b="b"/>
              <a:pathLst>
                <a:path w="59824797" h="23493889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l="l" t="t" r="r" b="b"/>
              <a:pathLst>
                <a:path w="59969574" h="23638670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9370724" y="2206830"/>
            <a:ext cx="1039859" cy="44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9"/>
              </a:lnSpc>
            </a:pPr>
            <a:r>
              <a:rPr lang="en-US" sz="2991">
                <a:solidFill>
                  <a:srgbClr val="000000"/>
                </a:solidFill>
                <a:latin typeface="Roboto Mono"/>
              </a:rPr>
              <a:t>1.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70724" y="5246612"/>
            <a:ext cx="1039859" cy="44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9"/>
              </a:lnSpc>
            </a:pPr>
            <a:r>
              <a:rPr lang="en-US" sz="2991">
                <a:solidFill>
                  <a:srgbClr val="000000"/>
                </a:solidFill>
                <a:latin typeface="Roboto Mono"/>
              </a:rPr>
              <a:t>2.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10584" y="1738235"/>
            <a:ext cx="4697965" cy="129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4"/>
              </a:lnSpc>
            </a:pPr>
            <a:r>
              <a:rPr lang="en-US" sz="3739">
                <a:solidFill>
                  <a:srgbClr val="000000"/>
                </a:solidFill>
                <a:latin typeface="Roboto Mono Bold"/>
              </a:rPr>
              <a:t>MODEL-BASED RESTORATION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10584" y="4783383"/>
            <a:ext cx="4971721" cy="129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4"/>
              </a:lnSpc>
            </a:pPr>
            <a:r>
              <a:rPr lang="en-US" sz="3739">
                <a:solidFill>
                  <a:srgbClr val="000000"/>
                </a:solidFill>
                <a:latin typeface="Roboto Mono Bold"/>
              </a:rPr>
              <a:t>INTERPOLATION-BASED RESTORATION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552324" y="7480310"/>
            <a:ext cx="7070014" cy="2689730"/>
            <a:chOff x="0" y="0"/>
            <a:chExt cx="59390590" cy="22594670"/>
          </a:xfrm>
        </p:grpSpPr>
        <p:sp>
          <p:nvSpPr>
            <p:cNvPr id="37" name="Freeform 37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l="l" t="t" r="r" b="b"/>
              <a:pathLst>
                <a:path w="59245813" h="22449890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l="l" t="t" r="r" b="b"/>
              <a:pathLst>
                <a:path w="59390589" h="22594670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9224130" y="7446021"/>
            <a:ext cx="6740315" cy="2724018"/>
            <a:chOff x="0" y="0"/>
            <a:chExt cx="59390590" cy="24002001"/>
          </a:xfrm>
        </p:grpSpPr>
        <p:sp>
          <p:nvSpPr>
            <p:cNvPr id="40" name="Freeform 40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l="l" t="t" r="r" b="b"/>
              <a:pathLst>
                <a:path w="59245813" h="23857221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l="l" t="t" r="r" b="b"/>
              <a:pathLst>
                <a:path w="59390589" h="24002002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55190" y="7356029"/>
            <a:ext cx="7138938" cy="2689730"/>
            <a:chOff x="0" y="0"/>
            <a:chExt cx="59969575" cy="22594670"/>
          </a:xfrm>
        </p:grpSpPr>
        <p:sp>
          <p:nvSpPr>
            <p:cNvPr id="43" name="Freeform 43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l="l" t="t" r="r" b="b"/>
              <a:pathLst>
                <a:path w="59824797" h="22449890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l="l" t="t" r="r" b="b"/>
              <a:pathLst>
                <a:path w="59969574" h="22594670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9036190" y="7356029"/>
            <a:ext cx="6806025" cy="2682783"/>
            <a:chOff x="0" y="0"/>
            <a:chExt cx="59969575" cy="23638670"/>
          </a:xfrm>
        </p:grpSpPr>
        <p:sp>
          <p:nvSpPr>
            <p:cNvPr id="46" name="Freeform 46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l="l" t="t" r="r" b="b"/>
              <a:pathLst>
                <a:path w="59824797" h="23493889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l="l" t="t" r="r" b="b"/>
              <a:pathLst>
                <a:path w="59969574" h="23638670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641984" y="8461801"/>
            <a:ext cx="1090724" cy="47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3137">
                <a:solidFill>
                  <a:srgbClr val="000000"/>
                </a:solidFill>
                <a:latin typeface="Roboto Mono"/>
              </a:rPr>
              <a:t>3.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309609" y="8419760"/>
            <a:ext cx="1039859" cy="44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9"/>
              </a:lnSpc>
            </a:pPr>
            <a:r>
              <a:rPr lang="en-US" sz="2991">
                <a:solidFill>
                  <a:srgbClr val="000000"/>
                </a:solidFill>
                <a:latin typeface="Roboto Mono"/>
              </a:rPr>
              <a:t>4.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561062" y="7985693"/>
            <a:ext cx="5603191" cy="135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0"/>
              </a:lnSpc>
            </a:pPr>
            <a:r>
              <a:rPr lang="en-US" sz="3922">
                <a:solidFill>
                  <a:srgbClr val="000000"/>
                </a:solidFill>
                <a:latin typeface="Roboto Mono Bold"/>
              </a:rPr>
              <a:t>SEGMENTATION-BASED RESTORATION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150071" y="7956532"/>
            <a:ext cx="5492747" cy="129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4"/>
              </a:lnSpc>
            </a:pPr>
            <a:r>
              <a:rPr lang="en-US" sz="3739">
                <a:solidFill>
                  <a:srgbClr val="000000"/>
                </a:solidFill>
                <a:latin typeface="Roboto Mono Bold"/>
              </a:rPr>
              <a:t>MACHINE LEARNING -BASED RESTORATION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28384" y="-399426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1" y="0"/>
                </a:lnTo>
                <a:lnTo>
                  <a:pt x="10274531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49283" y="296111"/>
            <a:ext cx="14789433" cy="9707246"/>
            <a:chOff x="0" y="0"/>
            <a:chExt cx="19719244" cy="12942995"/>
          </a:xfrm>
        </p:grpSpPr>
        <p:grpSp>
          <p:nvGrpSpPr>
            <p:cNvPr id="4" name="Group 4"/>
            <p:cNvGrpSpPr/>
            <p:nvPr/>
          </p:nvGrpSpPr>
          <p:grpSpPr>
            <a:xfrm>
              <a:off x="256732" y="1849838"/>
              <a:ext cx="19274470" cy="10784362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9719244" cy="12942995"/>
            </a:xfrm>
            <a:custGeom>
              <a:avLst/>
              <a:gdLst/>
              <a:ahLst/>
              <a:cxnLst/>
              <a:rect l="l" t="t" r="r" b="b"/>
              <a:pathLst>
                <a:path w="19719244" h="12942995">
                  <a:moveTo>
                    <a:pt x="0" y="0"/>
                  </a:moveTo>
                  <a:lnTo>
                    <a:pt x="19719244" y="0"/>
                  </a:lnTo>
                  <a:lnTo>
                    <a:pt x="19719244" y="12942995"/>
                  </a:lnTo>
                  <a:lnTo>
                    <a:pt x="0" y="12942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081864" y="6447217"/>
            <a:ext cx="3043375" cy="2607433"/>
            <a:chOff x="0" y="0"/>
            <a:chExt cx="4057833" cy="34765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7833" cy="3476578"/>
            </a:xfrm>
            <a:custGeom>
              <a:avLst/>
              <a:gdLst/>
              <a:ahLst/>
              <a:cxnLst/>
              <a:rect l="l" t="t" r="r" b="b"/>
              <a:pathLst>
                <a:path w="4057833" h="3476578">
                  <a:moveTo>
                    <a:pt x="0" y="0"/>
                  </a:moveTo>
                  <a:lnTo>
                    <a:pt x="4057833" y="0"/>
                  </a:lnTo>
                  <a:lnTo>
                    <a:pt x="4057833" y="3476578"/>
                  </a:lnTo>
                  <a:lnTo>
                    <a:pt x="0" y="3476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8031" r="-8031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820792" y="905380"/>
              <a:ext cx="2140991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u="sng">
                  <a:solidFill>
                    <a:srgbClr val="E5645E"/>
                  </a:solidFill>
                  <a:latin typeface="Quicksand Bold"/>
                  <a:hlinkClick r:id="rId8" action="ppaction://hlinksldjump"/>
                </a:rPr>
                <a:t>Section 3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29957" y="3823919"/>
            <a:ext cx="2921992" cy="2656963"/>
            <a:chOff x="0" y="0"/>
            <a:chExt cx="3895989" cy="35426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95989" cy="3542618"/>
            </a:xfrm>
            <a:custGeom>
              <a:avLst/>
              <a:gdLst/>
              <a:ahLst/>
              <a:cxnLst/>
              <a:rect l="l" t="t" r="r" b="b"/>
              <a:pathLst>
                <a:path w="3895989" h="3542618">
                  <a:moveTo>
                    <a:pt x="0" y="0"/>
                  </a:moveTo>
                  <a:lnTo>
                    <a:pt x="3895989" y="0"/>
                  </a:lnTo>
                  <a:lnTo>
                    <a:pt x="3895989" y="3542618"/>
                  </a:lnTo>
                  <a:lnTo>
                    <a:pt x="0" y="3542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1590" r="-11590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788055" y="938402"/>
              <a:ext cx="2290402" cy="1609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 u="sng" dirty="0">
                  <a:solidFill>
                    <a:srgbClr val="E5645E"/>
                  </a:solidFill>
                  <a:latin typeface="Quicksand Medium"/>
                  <a:hlinkClick r:id="rId9" action="ppaction://hlinksldjump"/>
                </a:rPr>
                <a:t>Section 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 b="1" u="sng" dirty="0">
                  <a:solidFill>
                    <a:srgbClr val="E5645E"/>
                  </a:solidFill>
                  <a:latin typeface="Quicksand Medium"/>
                  <a:hlinkClick r:id="rId9" action="ppaction://hlinksldjump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37486" y="5143500"/>
            <a:ext cx="3013029" cy="2607433"/>
            <a:chOff x="0" y="0"/>
            <a:chExt cx="4017372" cy="34765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17372" cy="3476578"/>
            </a:xfrm>
            <a:custGeom>
              <a:avLst/>
              <a:gdLst/>
              <a:ahLst/>
              <a:cxnLst/>
              <a:rect l="l" t="t" r="r" b="b"/>
              <a:pathLst>
                <a:path w="4017372" h="3476578">
                  <a:moveTo>
                    <a:pt x="0" y="0"/>
                  </a:moveTo>
                  <a:lnTo>
                    <a:pt x="4017372" y="0"/>
                  </a:lnTo>
                  <a:lnTo>
                    <a:pt x="4017372" y="3476578"/>
                  </a:lnTo>
                  <a:lnTo>
                    <a:pt x="0" y="3476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8616" r="-8616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838755" y="905380"/>
              <a:ext cx="2119643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u="sng">
                  <a:solidFill>
                    <a:srgbClr val="E5645E"/>
                  </a:solidFill>
                  <a:latin typeface="Quicksand Bold"/>
                  <a:hlinkClick r:id="rId10" action="ppaction://hlinksldjump"/>
                </a:rPr>
                <a:t>Section 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29957" y="1788375"/>
            <a:ext cx="1167138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E5645E"/>
                </a:solidFill>
                <a:latin typeface="Garet ExtraBold"/>
              </a:rPr>
              <a:t>Table of Contents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0948" y="2053615"/>
            <a:ext cx="14280979" cy="6179769"/>
            <a:chOff x="0" y="0"/>
            <a:chExt cx="19041306" cy="8239692"/>
          </a:xfrm>
        </p:grpSpPr>
        <p:grpSp>
          <p:nvGrpSpPr>
            <p:cNvPr id="3" name="Group 3"/>
            <p:cNvGrpSpPr/>
            <p:nvPr/>
          </p:nvGrpSpPr>
          <p:grpSpPr>
            <a:xfrm>
              <a:off x="148027" y="2347862"/>
              <a:ext cx="18760682" cy="5652794"/>
              <a:chOff x="0" y="0"/>
              <a:chExt cx="1844847" cy="55587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44847" cy="555872"/>
              </a:xfrm>
              <a:custGeom>
                <a:avLst/>
                <a:gdLst/>
                <a:ahLst/>
                <a:cxnLst/>
                <a:rect l="l" t="t" r="r" b="b"/>
                <a:pathLst>
                  <a:path w="1844847" h="555872">
                    <a:moveTo>
                      <a:pt x="0" y="0"/>
                    </a:moveTo>
                    <a:lnTo>
                      <a:pt x="1844847" y="0"/>
                    </a:lnTo>
                    <a:lnTo>
                      <a:pt x="1844847" y="555872"/>
                    </a:lnTo>
                    <a:lnTo>
                      <a:pt x="0" y="555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0" y="0"/>
              <a:ext cx="19041306" cy="8239692"/>
            </a:xfrm>
            <a:custGeom>
              <a:avLst/>
              <a:gdLst/>
              <a:ahLst/>
              <a:cxnLst/>
              <a:rect l="l" t="t" r="r" b="b"/>
              <a:pathLst>
                <a:path w="19041306" h="8239692">
                  <a:moveTo>
                    <a:pt x="0" y="0"/>
                  </a:moveTo>
                  <a:lnTo>
                    <a:pt x="19041306" y="0"/>
                  </a:lnTo>
                  <a:lnTo>
                    <a:pt x="19041306" y="8239692"/>
                  </a:lnTo>
                  <a:lnTo>
                    <a:pt x="0" y="8239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900993">
            <a:off x="15422980" y="4250674"/>
            <a:ext cx="1496488" cy="2569078"/>
          </a:xfrm>
          <a:custGeom>
            <a:avLst/>
            <a:gdLst/>
            <a:ahLst/>
            <a:cxnLst/>
            <a:rect l="l" t="t" r="r" b="b"/>
            <a:pathLst>
              <a:path w="1496488" h="2569078">
                <a:moveTo>
                  <a:pt x="0" y="0"/>
                </a:moveTo>
                <a:lnTo>
                  <a:pt x="1496488" y="0"/>
                </a:lnTo>
                <a:lnTo>
                  <a:pt x="1496488" y="2569078"/>
                </a:lnTo>
                <a:lnTo>
                  <a:pt x="0" y="2569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25270" y="5298630"/>
            <a:ext cx="997233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E5645E"/>
                </a:solidFill>
                <a:latin typeface="Garet ExtraBold"/>
              </a:rPr>
              <a:t>TOPIC 2</a:t>
            </a:r>
          </a:p>
        </p:txBody>
      </p:sp>
      <p:sp>
        <p:nvSpPr>
          <p:cNvPr id="8" name="Freeform 8"/>
          <p:cNvSpPr/>
          <p:nvPr/>
        </p:nvSpPr>
        <p:spPr>
          <a:xfrm>
            <a:off x="1061262" y="6139028"/>
            <a:ext cx="1819372" cy="1425726"/>
          </a:xfrm>
          <a:custGeom>
            <a:avLst/>
            <a:gdLst/>
            <a:ahLst/>
            <a:cxnLst/>
            <a:rect l="l" t="t" r="r" b="b"/>
            <a:pathLst>
              <a:path w="1819372" h="1425726">
                <a:moveTo>
                  <a:pt x="0" y="0"/>
                </a:moveTo>
                <a:lnTo>
                  <a:pt x="1819372" y="0"/>
                </a:lnTo>
                <a:lnTo>
                  <a:pt x="1819372" y="1425726"/>
                </a:lnTo>
                <a:lnTo>
                  <a:pt x="0" y="1425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24733" y="336123"/>
            <a:ext cx="12386479" cy="9572687"/>
            <a:chOff x="0" y="0"/>
            <a:chExt cx="81620110" cy="630787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81475327" cy="62933984"/>
            </a:xfrm>
            <a:custGeom>
              <a:avLst/>
              <a:gdLst/>
              <a:ahLst/>
              <a:cxnLst/>
              <a:rect l="l" t="t" r="r" b="b"/>
              <a:pathLst>
                <a:path w="81475327" h="62933984">
                  <a:moveTo>
                    <a:pt x="0" y="0"/>
                  </a:moveTo>
                  <a:lnTo>
                    <a:pt x="81475327" y="0"/>
                  </a:lnTo>
                  <a:lnTo>
                    <a:pt x="81475327" y="62933984"/>
                  </a:lnTo>
                  <a:lnTo>
                    <a:pt x="0" y="62933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1620109" cy="63078761"/>
            </a:xfrm>
            <a:custGeom>
              <a:avLst/>
              <a:gdLst/>
              <a:ahLst/>
              <a:cxnLst/>
              <a:rect l="l" t="t" r="r" b="b"/>
              <a:pathLst>
                <a:path w="81620109" h="63078761">
                  <a:moveTo>
                    <a:pt x="81475331" y="62933982"/>
                  </a:moveTo>
                  <a:lnTo>
                    <a:pt x="81620109" y="62933982"/>
                  </a:lnTo>
                  <a:lnTo>
                    <a:pt x="81620109" y="63078761"/>
                  </a:lnTo>
                  <a:lnTo>
                    <a:pt x="81475331" y="63078761"/>
                  </a:lnTo>
                  <a:lnTo>
                    <a:pt x="81475331" y="6293398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933982"/>
                  </a:lnTo>
                  <a:lnTo>
                    <a:pt x="0" y="62933982"/>
                  </a:lnTo>
                  <a:lnTo>
                    <a:pt x="0" y="144780"/>
                  </a:lnTo>
                  <a:close/>
                  <a:moveTo>
                    <a:pt x="0" y="62933982"/>
                  </a:moveTo>
                  <a:lnTo>
                    <a:pt x="144780" y="62933982"/>
                  </a:lnTo>
                  <a:lnTo>
                    <a:pt x="144780" y="63078761"/>
                  </a:lnTo>
                  <a:lnTo>
                    <a:pt x="0" y="63078761"/>
                  </a:lnTo>
                  <a:lnTo>
                    <a:pt x="0" y="62933982"/>
                  </a:lnTo>
                  <a:close/>
                  <a:moveTo>
                    <a:pt x="81475331" y="144780"/>
                  </a:moveTo>
                  <a:lnTo>
                    <a:pt x="81620109" y="144780"/>
                  </a:lnTo>
                  <a:lnTo>
                    <a:pt x="81620109" y="62933982"/>
                  </a:lnTo>
                  <a:lnTo>
                    <a:pt x="81475331" y="62933982"/>
                  </a:lnTo>
                  <a:lnTo>
                    <a:pt x="81475331" y="144780"/>
                  </a:lnTo>
                  <a:close/>
                  <a:moveTo>
                    <a:pt x="144780" y="62933982"/>
                  </a:moveTo>
                  <a:lnTo>
                    <a:pt x="81475331" y="62933982"/>
                  </a:lnTo>
                  <a:lnTo>
                    <a:pt x="81475331" y="63078761"/>
                  </a:lnTo>
                  <a:lnTo>
                    <a:pt x="144780" y="63078761"/>
                  </a:lnTo>
                  <a:lnTo>
                    <a:pt x="144780" y="62933982"/>
                  </a:lnTo>
                  <a:close/>
                  <a:moveTo>
                    <a:pt x="81475331" y="0"/>
                  </a:moveTo>
                  <a:lnTo>
                    <a:pt x="81620109" y="0"/>
                  </a:lnTo>
                  <a:lnTo>
                    <a:pt x="81620109" y="144780"/>
                  </a:lnTo>
                  <a:lnTo>
                    <a:pt x="81475331" y="144780"/>
                  </a:lnTo>
                  <a:lnTo>
                    <a:pt x="8147533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81475331" y="0"/>
                  </a:lnTo>
                  <a:lnTo>
                    <a:pt x="8147533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067463" y="8550640"/>
            <a:ext cx="1301020" cy="130102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C5B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983347" y="1028700"/>
            <a:ext cx="11469252" cy="7488181"/>
            <a:chOff x="0" y="0"/>
            <a:chExt cx="75576083" cy="49343012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75431305" cy="49198234"/>
            </a:xfrm>
            <a:custGeom>
              <a:avLst/>
              <a:gdLst/>
              <a:ahLst/>
              <a:cxnLst/>
              <a:rect l="l" t="t" r="r" b="b"/>
              <a:pathLst>
                <a:path w="75431305" h="49198234">
                  <a:moveTo>
                    <a:pt x="0" y="0"/>
                  </a:moveTo>
                  <a:lnTo>
                    <a:pt x="75431305" y="0"/>
                  </a:lnTo>
                  <a:lnTo>
                    <a:pt x="75431305" y="49198234"/>
                  </a:lnTo>
                  <a:lnTo>
                    <a:pt x="0" y="49198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5576081" cy="49343013"/>
            </a:xfrm>
            <a:custGeom>
              <a:avLst/>
              <a:gdLst/>
              <a:ahLst/>
              <a:cxnLst/>
              <a:rect l="l" t="t" r="r" b="b"/>
              <a:pathLst>
                <a:path w="75576081" h="49343013">
                  <a:moveTo>
                    <a:pt x="75431303" y="49198231"/>
                  </a:moveTo>
                  <a:lnTo>
                    <a:pt x="75576081" y="49198231"/>
                  </a:lnTo>
                  <a:lnTo>
                    <a:pt x="75576081" y="49343013"/>
                  </a:lnTo>
                  <a:lnTo>
                    <a:pt x="75431303" y="49343013"/>
                  </a:lnTo>
                  <a:lnTo>
                    <a:pt x="75431303" y="4919823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9198231"/>
                  </a:lnTo>
                  <a:lnTo>
                    <a:pt x="0" y="49198231"/>
                  </a:lnTo>
                  <a:lnTo>
                    <a:pt x="0" y="144780"/>
                  </a:lnTo>
                  <a:close/>
                  <a:moveTo>
                    <a:pt x="0" y="49198231"/>
                  </a:moveTo>
                  <a:lnTo>
                    <a:pt x="144780" y="49198231"/>
                  </a:lnTo>
                  <a:lnTo>
                    <a:pt x="144780" y="49343013"/>
                  </a:lnTo>
                  <a:lnTo>
                    <a:pt x="0" y="49343013"/>
                  </a:lnTo>
                  <a:lnTo>
                    <a:pt x="0" y="49198231"/>
                  </a:lnTo>
                  <a:close/>
                  <a:moveTo>
                    <a:pt x="75431303" y="144780"/>
                  </a:moveTo>
                  <a:lnTo>
                    <a:pt x="75576081" y="144780"/>
                  </a:lnTo>
                  <a:lnTo>
                    <a:pt x="75576081" y="49198231"/>
                  </a:lnTo>
                  <a:lnTo>
                    <a:pt x="75431303" y="49198231"/>
                  </a:lnTo>
                  <a:lnTo>
                    <a:pt x="75431303" y="144780"/>
                  </a:lnTo>
                  <a:close/>
                  <a:moveTo>
                    <a:pt x="144780" y="49198231"/>
                  </a:moveTo>
                  <a:lnTo>
                    <a:pt x="75431303" y="49198231"/>
                  </a:lnTo>
                  <a:lnTo>
                    <a:pt x="75431303" y="49343013"/>
                  </a:lnTo>
                  <a:lnTo>
                    <a:pt x="144780" y="49343013"/>
                  </a:lnTo>
                  <a:lnTo>
                    <a:pt x="144780" y="49198231"/>
                  </a:lnTo>
                  <a:close/>
                  <a:moveTo>
                    <a:pt x="75431303" y="0"/>
                  </a:moveTo>
                  <a:lnTo>
                    <a:pt x="75576081" y="0"/>
                  </a:lnTo>
                  <a:lnTo>
                    <a:pt x="75576081" y="144780"/>
                  </a:lnTo>
                  <a:lnTo>
                    <a:pt x="75431303" y="144780"/>
                  </a:lnTo>
                  <a:lnTo>
                    <a:pt x="754313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5431303" y="0"/>
                  </a:lnTo>
                  <a:lnTo>
                    <a:pt x="754313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AutoShape 10"/>
          <p:cNvSpPr/>
          <p:nvPr/>
        </p:nvSpPr>
        <p:spPr>
          <a:xfrm rot="5395330">
            <a:off x="12228354" y="5245342"/>
            <a:ext cx="10519269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2700000">
            <a:off x="14237352" y="636104"/>
            <a:ext cx="449545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8100000">
            <a:off x="14227827" y="636104"/>
            <a:ext cx="449545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10800000">
            <a:off x="13125533" y="819432"/>
            <a:ext cx="338082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7487988" y="4655809"/>
            <a:ext cx="800012" cy="2964431"/>
            <a:chOff x="0" y="0"/>
            <a:chExt cx="4938343" cy="18298954"/>
          </a:xfrm>
        </p:grpSpPr>
        <p:sp>
          <p:nvSpPr>
            <p:cNvPr id="15" name="Freeform 1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712820" y="481351"/>
            <a:ext cx="338082" cy="366657"/>
            <a:chOff x="0" y="0"/>
            <a:chExt cx="2086923" cy="2263312"/>
          </a:xfrm>
        </p:grpSpPr>
        <p:sp>
          <p:nvSpPr>
            <p:cNvPr id="18" name="Freeform 18"/>
            <p:cNvSpPr/>
            <p:nvPr/>
          </p:nvSpPr>
          <p:spPr>
            <a:xfrm>
              <a:off x="72390" y="72390"/>
              <a:ext cx="1942144" cy="2118532"/>
            </a:xfrm>
            <a:custGeom>
              <a:avLst/>
              <a:gdLst/>
              <a:ahLst/>
              <a:cxnLst/>
              <a:rect l="l" t="t" r="r" b="b"/>
              <a:pathLst>
                <a:path w="1942144" h="2118532">
                  <a:moveTo>
                    <a:pt x="0" y="0"/>
                  </a:moveTo>
                  <a:lnTo>
                    <a:pt x="1942144" y="0"/>
                  </a:lnTo>
                  <a:lnTo>
                    <a:pt x="1942144" y="2118532"/>
                  </a:lnTo>
                  <a:lnTo>
                    <a:pt x="0" y="2118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086923" cy="2263312"/>
            </a:xfrm>
            <a:custGeom>
              <a:avLst/>
              <a:gdLst/>
              <a:ahLst/>
              <a:cxnLst/>
              <a:rect l="l" t="t" r="r" b="b"/>
              <a:pathLst>
                <a:path w="2086923" h="2263312">
                  <a:moveTo>
                    <a:pt x="1942143" y="2118532"/>
                  </a:moveTo>
                  <a:lnTo>
                    <a:pt x="2086923" y="2118532"/>
                  </a:lnTo>
                  <a:lnTo>
                    <a:pt x="2086923" y="2263312"/>
                  </a:lnTo>
                  <a:lnTo>
                    <a:pt x="1942143" y="2263312"/>
                  </a:lnTo>
                  <a:lnTo>
                    <a:pt x="1942143" y="211853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8532"/>
                  </a:lnTo>
                  <a:lnTo>
                    <a:pt x="0" y="2118532"/>
                  </a:lnTo>
                  <a:lnTo>
                    <a:pt x="0" y="144780"/>
                  </a:lnTo>
                  <a:close/>
                  <a:moveTo>
                    <a:pt x="0" y="2118532"/>
                  </a:moveTo>
                  <a:lnTo>
                    <a:pt x="144780" y="2118532"/>
                  </a:lnTo>
                  <a:lnTo>
                    <a:pt x="144780" y="2263312"/>
                  </a:lnTo>
                  <a:lnTo>
                    <a:pt x="0" y="2263312"/>
                  </a:lnTo>
                  <a:lnTo>
                    <a:pt x="0" y="2118532"/>
                  </a:lnTo>
                  <a:close/>
                  <a:moveTo>
                    <a:pt x="1942143" y="144780"/>
                  </a:moveTo>
                  <a:lnTo>
                    <a:pt x="2086923" y="144780"/>
                  </a:lnTo>
                  <a:lnTo>
                    <a:pt x="2086923" y="2118532"/>
                  </a:lnTo>
                  <a:lnTo>
                    <a:pt x="1942143" y="2118532"/>
                  </a:lnTo>
                  <a:lnTo>
                    <a:pt x="1942143" y="144780"/>
                  </a:lnTo>
                  <a:close/>
                  <a:moveTo>
                    <a:pt x="144780" y="2118532"/>
                  </a:moveTo>
                  <a:lnTo>
                    <a:pt x="1942143" y="2118532"/>
                  </a:lnTo>
                  <a:lnTo>
                    <a:pt x="1942143" y="2263312"/>
                  </a:lnTo>
                  <a:lnTo>
                    <a:pt x="144780" y="2263312"/>
                  </a:lnTo>
                  <a:lnTo>
                    <a:pt x="144780" y="2118532"/>
                  </a:lnTo>
                  <a:close/>
                  <a:moveTo>
                    <a:pt x="1942143" y="0"/>
                  </a:moveTo>
                  <a:lnTo>
                    <a:pt x="2086923" y="0"/>
                  </a:lnTo>
                  <a:lnTo>
                    <a:pt x="2086923" y="144780"/>
                  </a:lnTo>
                  <a:lnTo>
                    <a:pt x="1942143" y="144780"/>
                  </a:lnTo>
                  <a:lnTo>
                    <a:pt x="194214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942143" y="0"/>
                  </a:lnTo>
                  <a:lnTo>
                    <a:pt x="194214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AutoShape 20"/>
          <p:cNvSpPr/>
          <p:nvPr/>
        </p:nvSpPr>
        <p:spPr>
          <a:xfrm>
            <a:off x="17696885" y="6123737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7696885" y="5998172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696885" y="6249302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 flipH="1">
            <a:off x="8381799" y="8933433"/>
            <a:ext cx="672349" cy="535434"/>
          </a:xfrm>
          <a:custGeom>
            <a:avLst/>
            <a:gdLst/>
            <a:ahLst/>
            <a:cxnLst/>
            <a:rect l="l" t="t" r="r" b="b"/>
            <a:pathLst>
              <a:path w="672349" h="535434">
                <a:moveTo>
                  <a:pt x="672349" y="0"/>
                </a:moveTo>
                <a:lnTo>
                  <a:pt x="0" y="0"/>
                </a:lnTo>
                <a:lnTo>
                  <a:pt x="0" y="535434"/>
                </a:lnTo>
                <a:lnTo>
                  <a:pt x="672349" y="535434"/>
                </a:lnTo>
                <a:lnTo>
                  <a:pt x="6723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613523" y="3198484"/>
            <a:ext cx="10208900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FF5F2"/>
                </a:solidFill>
                <a:latin typeface="Roboto Mono"/>
              </a:rPr>
              <a:t>IMAGE</a:t>
            </a:r>
          </a:p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FF5F2"/>
                </a:solidFill>
                <a:latin typeface="Roboto Mono"/>
              </a:rPr>
              <a:t>RECOVERY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579008" y="4736789"/>
            <a:ext cx="7176709" cy="4634624"/>
            <a:chOff x="0" y="0"/>
            <a:chExt cx="47772705" cy="30850978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627926" cy="30706200"/>
            </a:xfrm>
            <a:custGeom>
              <a:avLst/>
              <a:gdLst/>
              <a:ahLst/>
              <a:cxnLst/>
              <a:rect l="l" t="t" r="r" b="b"/>
              <a:pathLst>
                <a:path w="47627926" h="30706200">
                  <a:moveTo>
                    <a:pt x="0" y="0"/>
                  </a:moveTo>
                  <a:lnTo>
                    <a:pt x="47627926" y="0"/>
                  </a:lnTo>
                  <a:lnTo>
                    <a:pt x="47627926" y="30706200"/>
                  </a:lnTo>
                  <a:lnTo>
                    <a:pt x="0" y="3070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l="l" t="t" r="r" b="b"/>
              <a:pathLst>
                <a:path w="47772706" h="30850979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41158" y="4736789"/>
            <a:ext cx="7176709" cy="4634624"/>
            <a:chOff x="0" y="0"/>
            <a:chExt cx="47772705" cy="30850978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47627926" cy="30706200"/>
            </a:xfrm>
            <a:custGeom>
              <a:avLst/>
              <a:gdLst/>
              <a:ahLst/>
              <a:cxnLst/>
              <a:rect l="l" t="t" r="r" b="b"/>
              <a:pathLst>
                <a:path w="47627926" h="30706200">
                  <a:moveTo>
                    <a:pt x="0" y="0"/>
                  </a:moveTo>
                  <a:lnTo>
                    <a:pt x="47627926" y="0"/>
                  </a:lnTo>
                  <a:lnTo>
                    <a:pt x="47627926" y="30706200"/>
                  </a:lnTo>
                  <a:lnTo>
                    <a:pt x="0" y="3070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l="l" t="t" r="r" b="b"/>
              <a:pathLst>
                <a:path w="47772706" h="30850979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338920" y="4510564"/>
            <a:ext cx="7249875" cy="4664466"/>
            <a:chOff x="0" y="0"/>
            <a:chExt cx="47772705" cy="30736273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l="l" t="t" r="r" b="b"/>
              <a:pathLst>
                <a:path w="47627926" h="30591493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l="l" t="t" r="r" b="b"/>
              <a:pathLst>
                <a:path w="47772706" h="30736273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01070" y="4510564"/>
            <a:ext cx="7249875" cy="4664466"/>
            <a:chOff x="0" y="0"/>
            <a:chExt cx="47772705" cy="30736273"/>
          </a:xfrm>
        </p:grpSpPr>
        <p:sp>
          <p:nvSpPr>
            <p:cNvPr id="14" name="Freeform 14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l="l" t="t" r="r" b="b"/>
              <a:pathLst>
                <a:path w="47627926" h="30591493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l="l" t="t" r="r" b="b"/>
              <a:pathLst>
                <a:path w="47772706" h="30736273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487988" y="3976558"/>
            <a:ext cx="800012" cy="2964431"/>
            <a:chOff x="0" y="0"/>
            <a:chExt cx="4938343" cy="18298954"/>
          </a:xfrm>
        </p:grpSpPr>
        <p:sp>
          <p:nvSpPr>
            <p:cNvPr id="17" name="Freeform 17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AutoShape 19"/>
          <p:cNvSpPr/>
          <p:nvPr/>
        </p:nvSpPr>
        <p:spPr>
          <a:xfrm>
            <a:off x="17696885" y="5444485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7696885" y="531892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7696885" y="5570051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1756719" y="4676486"/>
            <a:ext cx="6538576" cy="4332622"/>
          </a:xfrm>
          <a:custGeom>
            <a:avLst/>
            <a:gdLst/>
            <a:ahLst/>
            <a:cxnLst/>
            <a:rect l="l" t="t" r="r" b="b"/>
            <a:pathLst>
              <a:path w="6538576" h="4332622">
                <a:moveTo>
                  <a:pt x="0" y="0"/>
                </a:moveTo>
                <a:lnTo>
                  <a:pt x="6538576" y="0"/>
                </a:lnTo>
                <a:lnTo>
                  <a:pt x="6538576" y="4332622"/>
                </a:lnTo>
                <a:lnTo>
                  <a:pt x="0" y="433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5" b="-1655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791563" y="4710098"/>
            <a:ext cx="6344589" cy="4265398"/>
          </a:xfrm>
          <a:custGeom>
            <a:avLst/>
            <a:gdLst/>
            <a:ahLst/>
            <a:cxnLst/>
            <a:rect l="l" t="t" r="r" b="b"/>
            <a:pathLst>
              <a:path w="6344589" h="4265398">
                <a:moveTo>
                  <a:pt x="0" y="0"/>
                </a:moveTo>
                <a:lnTo>
                  <a:pt x="6344589" y="0"/>
                </a:lnTo>
                <a:lnTo>
                  <a:pt x="6344589" y="4265398"/>
                </a:lnTo>
                <a:lnTo>
                  <a:pt x="0" y="4265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940362" y="2085376"/>
            <a:ext cx="14276064" cy="147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200">
                <a:solidFill>
                  <a:srgbClr val="FFF5F2"/>
                </a:solidFill>
                <a:latin typeface="Roboto Mono"/>
              </a:rPr>
              <a:t>IMAGE RECONSTRUCTION FROM PROJECTIONS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FFF5F2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FFF5F2"/>
                </a:solidFill>
                <a:latin typeface="Roboto Mono"/>
              </a:rPr>
              <a:t>Page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3283468" y="7576390"/>
            <a:ext cx="4197377" cy="2710610"/>
            <a:chOff x="0" y="0"/>
            <a:chExt cx="47772705" cy="30850978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627926" cy="30706200"/>
            </a:xfrm>
            <a:custGeom>
              <a:avLst/>
              <a:gdLst/>
              <a:ahLst/>
              <a:cxnLst/>
              <a:rect l="l" t="t" r="r" b="b"/>
              <a:pathLst>
                <a:path w="47627926" h="30706200">
                  <a:moveTo>
                    <a:pt x="0" y="0"/>
                  </a:moveTo>
                  <a:lnTo>
                    <a:pt x="47627926" y="0"/>
                  </a:lnTo>
                  <a:lnTo>
                    <a:pt x="47627926" y="30706200"/>
                  </a:lnTo>
                  <a:lnTo>
                    <a:pt x="0" y="3070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l="l" t="t" r="r" b="b"/>
              <a:pathLst>
                <a:path w="47772706" h="30850979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28777" y="2402269"/>
            <a:ext cx="12209498" cy="7884731"/>
            <a:chOff x="0" y="0"/>
            <a:chExt cx="47772705" cy="30850978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47627926" cy="30706200"/>
            </a:xfrm>
            <a:custGeom>
              <a:avLst/>
              <a:gdLst/>
              <a:ahLst/>
              <a:cxnLst/>
              <a:rect l="l" t="t" r="r" b="b"/>
              <a:pathLst>
                <a:path w="47627926" h="30706200">
                  <a:moveTo>
                    <a:pt x="0" y="0"/>
                  </a:moveTo>
                  <a:lnTo>
                    <a:pt x="47627926" y="0"/>
                  </a:lnTo>
                  <a:lnTo>
                    <a:pt x="47627926" y="30706200"/>
                  </a:lnTo>
                  <a:lnTo>
                    <a:pt x="0" y="3070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l="l" t="t" r="r" b="b"/>
              <a:pathLst>
                <a:path w="47772706" h="30850979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143050" y="7444080"/>
            <a:ext cx="4240169" cy="2728064"/>
            <a:chOff x="0" y="0"/>
            <a:chExt cx="47772705" cy="30736273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l="l" t="t" r="r" b="b"/>
              <a:pathLst>
                <a:path w="47627926" h="30591493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l="l" t="t" r="r" b="b"/>
              <a:pathLst>
                <a:path w="47772706" h="30736273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20323" y="2017401"/>
            <a:ext cx="12333973" cy="7935501"/>
            <a:chOff x="0" y="0"/>
            <a:chExt cx="47772705" cy="30736273"/>
          </a:xfrm>
        </p:grpSpPr>
        <p:sp>
          <p:nvSpPr>
            <p:cNvPr id="14" name="Freeform 14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l="l" t="t" r="r" b="b"/>
              <a:pathLst>
                <a:path w="47627926" h="30591493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l="l" t="t" r="r" b="b"/>
              <a:pathLst>
                <a:path w="47772706" h="30736273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487988" y="3976558"/>
            <a:ext cx="800012" cy="2964431"/>
            <a:chOff x="0" y="0"/>
            <a:chExt cx="4938343" cy="18298954"/>
          </a:xfrm>
        </p:grpSpPr>
        <p:sp>
          <p:nvSpPr>
            <p:cNvPr id="17" name="Freeform 17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AutoShape 19"/>
          <p:cNvSpPr/>
          <p:nvPr/>
        </p:nvSpPr>
        <p:spPr>
          <a:xfrm>
            <a:off x="17696885" y="5444485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7696885" y="531892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7696885" y="5570051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671002" y="2155897"/>
            <a:ext cx="11832614" cy="7658508"/>
          </a:xfrm>
          <a:custGeom>
            <a:avLst/>
            <a:gdLst/>
            <a:ahLst/>
            <a:cxnLst/>
            <a:rect l="l" t="t" r="r" b="b"/>
            <a:pathLst>
              <a:path w="11832614" h="7658508">
                <a:moveTo>
                  <a:pt x="0" y="0"/>
                </a:moveTo>
                <a:lnTo>
                  <a:pt x="11832614" y="0"/>
                </a:lnTo>
                <a:lnTo>
                  <a:pt x="11832614" y="7658508"/>
                </a:lnTo>
                <a:lnTo>
                  <a:pt x="0" y="7658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94" b="-4072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407783" y="7560779"/>
            <a:ext cx="3710702" cy="2494665"/>
          </a:xfrm>
          <a:custGeom>
            <a:avLst/>
            <a:gdLst/>
            <a:ahLst/>
            <a:cxnLst/>
            <a:rect l="l" t="t" r="r" b="b"/>
            <a:pathLst>
              <a:path w="3710702" h="2494665">
                <a:moveTo>
                  <a:pt x="0" y="0"/>
                </a:moveTo>
                <a:lnTo>
                  <a:pt x="3710702" y="0"/>
                </a:lnTo>
                <a:lnTo>
                  <a:pt x="3710702" y="2494665"/>
                </a:lnTo>
                <a:lnTo>
                  <a:pt x="0" y="2494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005968" y="1308738"/>
            <a:ext cx="1427606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>
                <a:solidFill>
                  <a:srgbClr val="FFF5F2"/>
                </a:solidFill>
                <a:latin typeface="Roboto Mono"/>
              </a:rPr>
              <a:t>IMAGE RECONSTRUCTION FROM PROJECTIONS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FFF5F2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FFF5F2"/>
                </a:solidFill>
                <a:latin typeface="Roboto Mono"/>
              </a:rPr>
              <a:t>Page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579008" y="4736789"/>
            <a:ext cx="7176709" cy="4634624"/>
            <a:chOff x="0" y="0"/>
            <a:chExt cx="47772705" cy="30850978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627926" cy="30706200"/>
            </a:xfrm>
            <a:custGeom>
              <a:avLst/>
              <a:gdLst/>
              <a:ahLst/>
              <a:cxnLst/>
              <a:rect l="l" t="t" r="r" b="b"/>
              <a:pathLst>
                <a:path w="47627926" h="30706200">
                  <a:moveTo>
                    <a:pt x="0" y="0"/>
                  </a:moveTo>
                  <a:lnTo>
                    <a:pt x="47627926" y="0"/>
                  </a:lnTo>
                  <a:lnTo>
                    <a:pt x="47627926" y="30706200"/>
                  </a:lnTo>
                  <a:lnTo>
                    <a:pt x="0" y="3070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l="l" t="t" r="r" b="b"/>
              <a:pathLst>
                <a:path w="47772706" h="30850979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41158" y="4736789"/>
            <a:ext cx="7176709" cy="4634624"/>
            <a:chOff x="0" y="0"/>
            <a:chExt cx="47772705" cy="30850978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47627926" cy="30706200"/>
            </a:xfrm>
            <a:custGeom>
              <a:avLst/>
              <a:gdLst/>
              <a:ahLst/>
              <a:cxnLst/>
              <a:rect l="l" t="t" r="r" b="b"/>
              <a:pathLst>
                <a:path w="47627926" h="30706200">
                  <a:moveTo>
                    <a:pt x="0" y="0"/>
                  </a:moveTo>
                  <a:lnTo>
                    <a:pt x="47627926" y="0"/>
                  </a:lnTo>
                  <a:lnTo>
                    <a:pt x="47627926" y="30706200"/>
                  </a:lnTo>
                  <a:lnTo>
                    <a:pt x="0" y="3070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l="l" t="t" r="r" b="b"/>
              <a:pathLst>
                <a:path w="47772706" h="30850979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338920" y="4510564"/>
            <a:ext cx="7249875" cy="4664466"/>
            <a:chOff x="0" y="0"/>
            <a:chExt cx="47772705" cy="30736273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l="l" t="t" r="r" b="b"/>
              <a:pathLst>
                <a:path w="47627926" h="30591493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l="l" t="t" r="r" b="b"/>
              <a:pathLst>
                <a:path w="47772706" h="30736273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01070" y="4510564"/>
            <a:ext cx="7249875" cy="4664466"/>
            <a:chOff x="0" y="0"/>
            <a:chExt cx="47772705" cy="30736273"/>
          </a:xfrm>
        </p:grpSpPr>
        <p:sp>
          <p:nvSpPr>
            <p:cNvPr id="14" name="Freeform 14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l="l" t="t" r="r" b="b"/>
              <a:pathLst>
                <a:path w="47627926" h="30591493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l="l" t="t" r="r" b="b"/>
              <a:pathLst>
                <a:path w="47772706" h="30736273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487988" y="3976558"/>
            <a:ext cx="800012" cy="2964431"/>
            <a:chOff x="0" y="0"/>
            <a:chExt cx="4938343" cy="18298954"/>
          </a:xfrm>
        </p:grpSpPr>
        <p:sp>
          <p:nvSpPr>
            <p:cNvPr id="17" name="Freeform 17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AutoShape 19"/>
          <p:cNvSpPr/>
          <p:nvPr/>
        </p:nvSpPr>
        <p:spPr>
          <a:xfrm>
            <a:off x="17696885" y="5444485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7696885" y="531892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7696885" y="5570051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1756719" y="4676486"/>
            <a:ext cx="6538576" cy="4332622"/>
          </a:xfrm>
          <a:custGeom>
            <a:avLst/>
            <a:gdLst/>
            <a:ahLst/>
            <a:cxnLst/>
            <a:rect l="l" t="t" r="r" b="b"/>
            <a:pathLst>
              <a:path w="6538576" h="4332622">
                <a:moveTo>
                  <a:pt x="0" y="0"/>
                </a:moveTo>
                <a:lnTo>
                  <a:pt x="6538576" y="0"/>
                </a:lnTo>
                <a:lnTo>
                  <a:pt x="6538576" y="4332622"/>
                </a:lnTo>
                <a:lnTo>
                  <a:pt x="0" y="433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5" b="-1655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791563" y="4710098"/>
            <a:ext cx="6344589" cy="4265398"/>
          </a:xfrm>
          <a:custGeom>
            <a:avLst/>
            <a:gdLst/>
            <a:ahLst/>
            <a:cxnLst/>
            <a:rect l="l" t="t" r="r" b="b"/>
            <a:pathLst>
              <a:path w="6344589" h="4265398">
                <a:moveTo>
                  <a:pt x="0" y="0"/>
                </a:moveTo>
                <a:lnTo>
                  <a:pt x="6344589" y="0"/>
                </a:lnTo>
                <a:lnTo>
                  <a:pt x="6344589" y="4265398"/>
                </a:lnTo>
                <a:lnTo>
                  <a:pt x="0" y="4265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940362" y="2085376"/>
            <a:ext cx="14276064" cy="147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200">
                <a:solidFill>
                  <a:srgbClr val="FFF5F2"/>
                </a:solidFill>
                <a:latin typeface="Roboto Mono"/>
              </a:rPr>
              <a:t>IMAGE RECONSTRUCTION FROM PROJECTIONS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FFF5F2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FFF5F2"/>
                </a:solidFill>
                <a:latin typeface="Roboto Mono"/>
              </a:rPr>
              <a:t>Page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733424" y="2241192"/>
            <a:ext cx="12458925" cy="8045808"/>
            <a:chOff x="0" y="0"/>
            <a:chExt cx="47772705" cy="30850978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627926" cy="30706200"/>
            </a:xfrm>
            <a:custGeom>
              <a:avLst/>
              <a:gdLst/>
              <a:ahLst/>
              <a:cxnLst/>
              <a:rect l="l" t="t" r="r" b="b"/>
              <a:pathLst>
                <a:path w="47627926" h="30706200">
                  <a:moveTo>
                    <a:pt x="0" y="0"/>
                  </a:moveTo>
                  <a:lnTo>
                    <a:pt x="47627926" y="0"/>
                  </a:lnTo>
                  <a:lnTo>
                    <a:pt x="47627926" y="30706200"/>
                  </a:lnTo>
                  <a:lnTo>
                    <a:pt x="0" y="3070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l="l" t="t" r="r" b="b"/>
              <a:pathLst>
                <a:path w="47772706" h="30850979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9733" y="7589618"/>
            <a:ext cx="4176893" cy="2697382"/>
            <a:chOff x="0" y="0"/>
            <a:chExt cx="47772705" cy="30850978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47627926" cy="30706200"/>
            </a:xfrm>
            <a:custGeom>
              <a:avLst/>
              <a:gdLst/>
              <a:ahLst/>
              <a:cxnLst/>
              <a:rect l="l" t="t" r="r" b="b"/>
              <a:pathLst>
                <a:path w="47627926" h="30706200">
                  <a:moveTo>
                    <a:pt x="0" y="0"/>
                  </a:moveTo>
                  <a:lnTo>
                    <a:pt x="47627926" y="0"/>
                  </a:lnTo>
                  <a:lnTo>
                    <a:pt x="47627926" y="30706200"/>
                  </a:lnTo>
                  <a:lnTo>
                    <a:pt x="0" y="3070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l="l" t="t" r="r" b="b"/>
              <a:pathLst>
                <a:path w="47772706" h="30850979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316626" y="1848461"/>
            <a:ext cx="12585943" cy="8097615"/>
            <a:chOff x="0" y="0"/>
            <a:chExt cx="47772705" cy="30736273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l="l" t="t" r="r" b="b"/>
              <a:pathLst>
                <a:path w="47627926" h="30591493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l="l" t="t" r="r" b="b"/>
              <a:pathLst>
                <a:path w="47772706" h="30736273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0" y="7457954"/>
            <a:ext cx="4219476" cy="2714751"/>
            <a:chOff x="0" y="0"/>
            <a:chExt cx="47772705" cy="30736273"/>
          </a:xfrm>
        </p:grpSpPr>
        <p:sp>
          <p:nvSpPr>
            <p:cNvPr id="14" name="Freeform 14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l="l" t="t" r="r" b="b"/>
              <a:pathLst>
                <a:path w="47627926" h="30591493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l="l" t="t" r="r" b="b"/>
              <a:pathLst>
                <a:path w="47772706" h="30736273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487988" y="3976558"/>
            <a:ext cx="800012" cy="2964431"/>
            <a:chOff x="0" y="0"/>
            <a:chExt cx="4938343" cy="18298954"/>
          </a:xfrm>
        </p:grpSpPr>
        <p:sp>
          <p:nvSpPr>
            <p:cNvPr id="17" name="Freeform 17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AutoShape 19"/>
          <p:cNvSpPr/>
          <p:nvPr/>
        </p:nvSpPr>
        <p:spPr>
          <a:xfrm>
            <a:off x="17696885" y="5444485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7696885" y="531892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7696885" y="5570051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206991" y="7554521"/>
            <a:ext cx="3805495" cy="2521615"/>
          </a:xfrm>
          <a:custGeom>
            <a:avLst/>
            <a:gdLst/>
            <a:ahLst/>
            <a:cxnLst/>
            <a:rect l="l" t="t" r="r" b="b"/>
            <a:pathLst>
              <a:path w="3805495" h="2521615">
                <a:moveTo>
                  <a:pt x="0" y="0"/>
                </a:moveTo>
                <a:lnTo>
                  <a:pt x="3805495" y="0"/>
                </a:lnTo>
                <a:lnTo>
                  <a:pt x="3805495" y="2521616"/>
                </a:lnTo>
                <a:lnTo>
                  <a:pt x="0" y="252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5" b="-1655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02425" y="2194856"/>
            <a:ext cx="11014346" cy="7404825"/>
          </a:xfrm>
          <a:custGeom>
            <a:avLst/>
            <a:gdLst/>
            <a:ahLst/>
            <a:cxnLst/>
            <a:rect l="l" t="t" r="r" b="b"/>
            <a:pathLst>
              <a:path w="11014346" h="7404825">
                <a:moveTo>
                  <a:pt x="0" y="0"/>
                </a:moveTo>
                <a:lnTo>
                  <a:pt x="11014346" y="0"/>
                </a:lnTo>
                <a:lnTo>
                  <a:pt x="11014346" y="7404825"/>
                </a:lnTo>
                <a:lnTo>
                  <a:pt x="0" y="7404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005968" y="1308738"/>
            <a:ext cx="1427606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>
                <a:solidFill>
                  <a:srgbClr val="FFF5F2"/>
                </a:solidFill>
                <a:latin typeface="Roboto Mono"/>
              </a:rPr>
              <a:t>IMAGE RECONSTRUCTION FROM PROJECTIONS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FFF5F2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FFF5F2"/>
                </a:solidFill>
                <a:latin typeface="Roboto Mono"/>
              </a:rPr>
              <a:t>Page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0835" y="3101014"/>
            <a:ext cx="7946884" cy="2042486"/>
            <a:chOff x="0" y="0"/>
            <a:chExt cx="61788439" cy="1588069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1643657" cy="15735912"/>
            </a:xfrm>
            <a:custGeom>
              <a:avLst/>
              <a:gdLst/>
              <a:ahLst/>
              <a:cxnLst/>
              <a:rect l="l" t="t" r="r" b="b"/>
              <a:pathLst>
                <a:path w="61643657" h="15735912">
                  <a:moveTo>
                    <a:pt x="0" y="0"/>
                  </a:moveTo>
                  <a:lnTo>
                    <a:pt x="61643657" y="0"/>
                  </a:lnTo>
                  <a:lnTo>
                    <a:pt x="61643657" y="15735912"/>
                  </a:lnTo>
                  <a:lnTo>
                    <a:pt x="0" y="15735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1788439" cy="15880693"/>
            </a:xfrm>
            <a:custGeom>
              <a:avLst/>
              <a:gdLst/>
              <a:ahLst/>
              <a:cxnLst/>
              <a:rect l="l" t="t" r="r" b="b"/>
              <a:pathLst>
                <a:path w="61788439" h="15880693">
                  <a:moveTo>
                    <a:pt x="61643661" y="15735912"/>
                  </a:moveTo>
                  <a:lnTo>
                    <a:pt x="61788439" y="15735912"/>
                  </a:lnTo>
                  <a:lnTo>
                    <a:pt x="61788439" y="15880693"/>
                  </a:lnTo>
                  <a:lnTo>
                    <a:pt x="61643661" y="15880693"/>
                  </a:lnTo>
                  <a:lnTo>
                    <a:pt x="61643661" y="157359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735912"/>
                  </a:lnTo>
                  <a:lnTo>
                    <a:pt x="0" y="15735912"/>
                  </a:lnTo>
                  <a:lnTo>
                    <a:pt x="0" y="144780"/>
                  </a:lnTo>
                  <a:close/>
                  <a:moveTo>
                    <a:pt x="0" y="15735912"/>
                  </a:moveTo>
                  <a:lnTo>
                    <a:pt x="144780" y="15735912"/>
                  </a:lnTo>
                  <a:lnTo>
                    <a:pt x="144780" y="15880693"/>
                  </a:lnTo>
                  <a:lnTo>
                    <a:pt x="0" y="15880693"/>
                  </a:lnTo>
                  <a:lnTo>
                    <a:pt x="0" y="15735912"/>
                  </a:lnTo>
                  <a:close/>
                  <a:moveTo>
                    <a:pt x="61643661" y="144780"/>
                  </a:moveTo>
                  <a:lnTo>
                    <a:pt x="61788439" y="144780"/>
                  </a:lnTo>
                  <a:lnTo>
                    <a:pt x="61788439" y="15735912"/>
                  </a:lnTo>
                  <a:lnTo>
                    <a:pt x="61643661" y="15735912"/>
                  </a:lnTo>
                  <a:lnTo>
                    <a:pt x="61643661" y="144780"/>
                  </a:lnTo>
                  <a:close/>
                  <a:moveTo>
                    <a:pt x="144780" y="15735912"/>
                  </a:moveTo>
                  <a:lnTo>
                    <a:pt x="61643661" y="15735912"/>
                  </a:lnTo>
                  <a:lnTo>
                    <a:pt x="61643661" y="15880693"/>
                  </a:lnTo>
                  <a:lnTo>
                    <a:pt x="144780" y="15880693"/>
                  </a:lnTo>
                  <a:lnTo>
                    <a:pt x="144780" y="15735912"/>
                  </a:lnTo>
                  <a:close/>
                  <a:moveTo>
                    <a:pt x="61643661" y="0"/>
                  </a:moveTo>
                  <a:lnTo>
                    <a:pt x="61788439" y="0"/>
                  </a:lnTo>
                  <a:lnTo>
                    <a:pt x="61788439" y="144780"/>
                  </a:lnTo>
                  <a:lnTo>
                    <a:pt x="61643661" y="144780"/>
                  </a:lnTo>
                  <a:lnTo>
                    <a:pt x="6164366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1643661" y="0"/>
                  </a:lnTo>
                  <a:lnTo>
                    <a:pt x="6164366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70910" y="5821519"/>
            <a:ext cx="8358462" cy="3377973"/>
            <a:chOff x="0" y="0"/>
            <a:chExt cx="59390590" cy="24002001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l="l" t="t" r="r" b="b"/>
              <a:pathLst>
                <a:path w="59245813" h="23857221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l="l" t="t" r="r" b="b"/>
              <a:pathLst>
                <a:path w="59390589" h="24002002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037851" y="2874221"/>
            <a:ext cx="7951303" cy="2042486"/>
            <a:chOff x="0" y="0"/>
            <a:chExt cx="61822801" cy="15880692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61678024" cy="15735912"/>
            </a:xfrm>
            <a:custGeom>
              <a:avLst/>
              <a:gdLst/>
              <a:ahLst/>
              <a:cxnLst/>
              <a:rect l="l" t="t" r="r" b="b"/>
              <a:pathLst>
                <a:path w="61678024" h="15735912">
                  <a:moveTo>
                    <a:pt x="0" y="0"/>
                  </a:moveTo>
                  <a:lnTo>
                    <a:pt x="61678024" y="0"/>
                  </a:lnTo>
                  <a:lnTo>
                    <a:pt x="61678024" y="15735912"/>
                  </a:lnTo>
                  <a:lnTo>
                    <a:pt x="0" y="15735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1822800" cy="15880693"/>
            </a:xfrm>
            <a:custGeom>
              <a:avLst/>
              <a:gdLst/>
              <a:ahLst/>
              <a:cxnLst/>
              <a:rect l="l" t="t" r="r" b="b"/>
              <a:pathLst>
                <a:path w="61822800" h="15880693">
                  <a:moveTo>
                    <a:pt x="61678021" y="15735912"/>
                  </a:moveTo>
                  <a:lnTo>
                    <a:pt x="61822800" y="15735912"/>
                  </a:lnTo>
                  <a:lnTo>
                    <a:pt x="61822800" y="15880693"/>
                  </a:lnTo>
                  <a:lnTo>
                    <a:pt x="61678021" y="15880693"/>
                  </a:lnTo>
                  <a:lnTo>
                    <a:pt x="61678021" y="157359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735912"/>
                  </a:lnTo>
                  <a:lnTo>
                    <a:pt x="0" y="15735912"/>
                  </a:lnTo>
                  <a:lnTo>
                    <a:pt x="0" y="144780"/>
                  </a:lnTo>
                  <a:close/>
                  <a:moveTo>
                    <a:pt x="0" y="15735912"/>
                  </a:moveTo>
                  <a:lnTo>
                    <a:pt x="144780" y="15735912"/>
                  </a:lnTo>
                  <a:lnTo>
                    <a:pt x="144780" y="15880693"/>
                  </a:lnTo>
                  <a:lnTo>
                    <a:pt x="0" y="15880693"/>
                  </a:lnTo>
                  <a:lnTo>
                    <a:pt x="0" y="15735912"/>
                  </a:lnTo>
                  <a:close/>
                  <a:moveTo>
                    <a:pt x="61678021" y="144780"/>
                  </a:moveTo>
                  <a:lnTo>
                    <a:pt x="61822800" y="144780"/>
                  </a:lnTo>
                  <a:lnTo>
                    <a:pt x="61822800" y="15735912"/>
                  </a:lnTo>
                  <a:lnTo>
                    <a:pt x="61678021" y="15735912"/>
                  </a:lnTo>
                  <a:lnTo>
                    <a:pt x="61678021" y="144780"/>
                  </a:lnTo>
                  <a:close/>
                  <a:moveTo>
                    <a:pt x="144780" y="15735912"/>
                  </a:moveTo>
                  <a:lnTo>
                    <a:pt x="61678021" y="15735912"/>
                  </a:lnTo>
                  <a:lnTo>
                    <a:pt x="61678021" y="15880693"/>
                  </a:lnTo>
                  <a:lnTo>
                    <a:pt x="144780" y="15880693"/>
                  </a:lnTo>
                  <a:lnTo>
                    <a:pt x="144780" y="15735912"/>
                  </a:lnTo>
                  <a:close/>
                  <a:moveTo>
                    <a:pt x="61678021" y="0"/>
                  </a:moveTo>
                  <a:lnTo>
                    <a:pt x="61822800" y="0"/>
                  </a:lnTo>
                  <a:lnTo>
                    <a:pt x="61822800" y="144780"/>
                  </a:lnTo>
                  <a:lnTo>
                    <a:pt x="61678021" y="144780"/>
                  </a:lnTo>
                  <a:lnTo>
                    <a:pt x="616780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1678021" y="0"/>
                  </a:lnTo>
                  <a:lnTo>
                    <a:pt x="616780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037851" y="5709923"/>
            <a:ext cx="8439946" cy="3326839"/>
            <a:chOff x="0" y="0"/>
            <a:chExt cx="59969575" cy="23638670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l="l" t="t" r="r" b="b"/>
              <a:pathLst>
                <a:path w="59824797" h="23493889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l="l" t="t" r="r" b="b"/>
              <a:pathLst>
                <a:path w="59969574" h="23638670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15558" y="3282039"/>
            <a:ext cx="6555731" cy="485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78"/>
              </a:lnSpc>
            </a:pPr>
            <a:r>
              <a:rPr lang="en-US" sz="7981">
                <a:solidFill>
                  <a:srgbClr val="000000"/>
                </a:solidFill>
                <a:latin typeface="Roboto Mono"/>
              </a:rPr>
              <a:t>PRINCIPLES OF X-RAY COMPUTED TOMOGRAPHY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87934" y="3288119"/>
            <a:ext cx="8051136" cy="115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1169" lvl="1" indent="-360584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Fira Code"/>
              </a:rPr>
              <a:t>founder: </a:t>
            </a:r>
            <a:r>
              <a:rPr lang="en-US" sz="3340">
                <a:solidFill>
                  <a:srgbClr val="000000"/>
                </a:solidFill>
                <a:latin typeface="Fira Code Bold"/>
              </a:rPr>
              <a:t>Johann Radon</a:t>
            </a:r>
          </a:p>
          <a:p>
            <a:pPr marL="721169" lvl="1" indent="-360584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Fira Code"/>
              </a:rPr>
              <a:t>co-founder: </a:t>
            </a:r>
            <a:r>
              <a:rPr lang="en-US" sz="3340">
                <a:solidFill>
                  <a:srgbClr val="000000"/>
                </a:solidFill>
                <a:latin typeface="Fira Code Bold"/>
              </a:rPr>
              <a:t>Allan M. Cormack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16943" y="5809972"/>
            <a:ext cx="7681762" cy="306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Code"/>
              </a:rPr>
              <a:t>The goal of X-ray computed tomography is to obtain a 3-D representation of the internal structure of an object by X-raying the object from many different directions. </a:t>
            </a:r>
          </a:p>
        </p:txBody>
      </p:sp>
      <p:sp>
        <p:nvSpPr>
          <p:cNvPr id="17" name="AutoShape 17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Page 3</a:t>
            </a:r>
          </a:p>
        </p:txBody>
      </p:sp>
      <p:sp>
        <p:nvSpPr>
          <p:cNvPr id="20" name="AutoShape 20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7487988" y="4490277"/>
            <a:ext cx="800012" cy="2964431"/>
            <a:chOff x="0" y="0"/>
            <a:chExt cx="4938343" cy="18298954"/>
          </a:xfrm>
        </p:grpSpPr>
        <p:sp>
          <p:nvSpPr>
            <p:cNvPr id="22" name="Freeform 22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4" name="AutoShape 24"/>
          <p:cNvSpPr/>
          <p:nvPr/>
        </p:nvSpPr>
        <p:spPr>
          <a:xfrm>
            <a:off x="17696885" y="5958205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696885" y="583264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696885" y="608377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0878" y="2388077"/>
            <a:ext cx="15085343" cy="6819430"/>
            <a:chOff x="0" y="0"/>
            <a:chExt cx="99404144" cy="44936305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99259364" cy="44791526"/>
            </a:xfrm>
            <a:custGeom>
              <a:avLst/>
              <a:gdLst/>
              <a:ahLst/>
              <a:cxnLst/>
              <a:rect l="l" t="t" r="r" b="b"/>
              <a:pathLst>
                <a:path w="99259364" h="44791526">
                  <a:moveTo>
                    <a:pt x="0" y="0"/>
                  </a:moveTo>
                  <a:lnTo>
                    <a:pt x="99259364" y="0"/>
                  </a:lnTo>
                  <a:lnTo>
                    <a:pt x="99259364" y="44791526"/>
                  </a:lnTo>
                  <a:lnTo>
                    <a:pt x="0" y="44791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9404146" cy="44936305"/>
            </a:xfrm>
            <a:custGeom>
              <a:avLst/>
              <a:gdLst/>
              <a:ahLst/>
              <a:cxnLst/>
              <a:rect l="l" t="t" r="r" b="b"/>
              <a:pathLst>
                <a:path w="99404146" h="44936305">
                  <a:moveTo>
                    <a:pt x="99259361" y="44791526"/>
                  </a:moveTo>
                  <a:lnTo>
                    <a:pt x="99404146" y="44791526"/>
                  </a:lnTo>
                  <a:lnTo>
                    <a:pt x="99404146" y="44936305"/>
                  </a:lnTo>
                  <a:lnTo>
                    <a:pt x="99259361" y="44936305"/>
                  </a:lnTo>
                  <a:lnTo>
                    <a:pt x="99259361" y="4479152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4791526"/>
                  </a:lnTo>
                  <a:lnTo>
                    <a:pt x="0" y="44791526"/>
                  </a:lnTo>
                  <a:lnTo>
                    <a:pt x="0" y="144780"/>
                  </a:lnTo>
                  <a:close/>
                  <a:moveTo>
                    <a:pt x="0" y="44791526"/>
                  </a:moveTo>
                  <a:lnTo>
                    <a:pt x="144780" y="44791526"/>
                  </a:lnTo>
                  <a:lnTo>
                    <a:pt x="144780" y="44936305"/>
                  </a:lnTo>
                  <a:lnTo>
                    <a:pt x="0" y="44936305"/>
                  </a:lnTo>
                  <a:lnTo>
                    <a:pt x="0" y="44791526"/>
                  </a:lnTo>
                  <a:close/>
                  <a:moveTo>
                    <a:pt x="99259361" y="144780"/>
                  </a:moveTo>
                  <a:lnTo>
                    <a:pt x="99404146" y="144780"/>
                  </a:lnTo>
                  <a:lnTo>
                    <a:pt x="99404146" y="44791526"/>
                  </a:lnTo>
                  <a:lnTo>
                    <a:pt x="99259361" y="44791526"/>
                  </a:lnTo>
                  <a:lnTo>
                    <a:pt x="99259361" y="144780"/>
                  </a:lnTo>
                  <a:close/>
                  <a:moveTo>
                    <a:pt x="144780" y="44791526"/>
                  </a:moveTo>
                  <a:lnTo>
                    <a:pt x="99259361" y="44791526"/>
                  </a:lnTo>
                  <a:lnTo>
                    <a:pt x="99259361" y="44936305"/>
                  </a:lnTo>
                  <a:lnTo>
                    <a:pt x="144780" y="44936305"/>
                  </a:lnTo>
                  <a:lnTo>
                    <a:pt x="144780" y="44791526"/>
                  </a:lnTo>
                  <a:close/>
                  <a:moveTo>
                    <a:pt x="99259361" y="0"/>
                  </a:moveTo>
                  <a:lnTo>
                    <a:pt x="99404146" y="0"/>
                  </a:lnTo>
                  <a:lnTo>
                    <a:pt x="99404146" y="144780"/>
                  </a:lnTo>
                  <a:lnTo>
                    <a:pt x="99259361" y="144780"/>
                  </a:lnTo>
                  <a:lnTo>
                    <a:pt x="9925936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9259361" y="0"/>
                  </a:lnTo>
                  <a:lnTo>
                    <a:pt x="9925936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8905" y="2082854"/>
            <a:ext cx="15049748" cy="6819430"/>
            <a:chOff x="0" y="0"/>
            <a:chExt cx="99169589" cy="44936305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99024811" cy="44791526"/>
            </a:xfrm>
            <a:custGeom>
              <a:avLst/>
              <a:gdLst/>
              <a:ahLst/>
              <a:cxnLst/>
              <a:rect l="l" t="t" r="r" b="b"/>
              <a:pathLst>
                <a:path w="99024811" h="44791526">
                  <a:moveTo>
                    <a:pt x="0" y="0"/>
                  </a:moveTo>
                  <a:lnTo>
                    <a:pt x="99024811" y="0"/>
                  </a:lnTo>
                  <a:lnTo>
                    <a:pt x="99024811" y="44791526"/>
                  </a:lnTo>
                  <a:lnTo>
                    <a:pt x="0" y="44791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99169587" cy="44936305"/>
            </a:xfrm>
            <a:custGeom>
              <a:avLst/>
              <a:gdLst/>
              <a:ahLst/>
              <a:cxnLst/>
              <a:rect l="l" t="t" r="r" b="b"/>
              <a:pathLst>
                <a:path w="99169587" h="44936305">
                  <a:moveTo>
                    <a:pt x="99024808" y="44791526"/>
                  </a:moveTo>
                  <a:lnTo>
                    <a:pt x="99169587" y="44791526"/>
                  </a:lnTo>
                  <a:lnTo>
                    <a:pt x="99169587" y="44936305"/>
                  </a:lnTo>
                  <a:lnTo>
                    <a:pt x="99024808" y="44936305"/>
                  </a:lnTo>
                  <a:lnTo>
                    <a:pt x="99024808" y="4479152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4791526"/>
                  </a:lnTo>
                  <a:lnTo>
                    <a:pt x="0" y="44791526"/>
                  </a:lnTo>
                  <a:lnTo>
                    <a:pt x="0" y="144780"/>
                  </a:lnTo>
                  <a:close/>
                  <a:moveTo>
                    <a:pt x="0" y="44791526"/>
                  </a:moveTo>
                  <a:lnTo>
                    <a:pt x="144780" y="44791526"/>
                  </a:lnTo>
                  <a:lnTo>
                    <a:pt x="144780" y="44936305"/>
                  </a:lnTo>
                  <a:lnTo>
                    <a:pt x="0" y="44936305"/>
                  </a:lnTo>
                  <a:lnTo>
                    <a:pt x="0" y="44791526"/>
                  </a:lnTo>
                  <a:close/>
                  <a:moveTo>
                    <a:pt x="99024808" y="144780"/>
                  </a:moveTo>
                  <a:lnTo>
                    <a:pt x="99169587" y="144780"/>
                  </a:lnTo>
                  <a:lnTo>
                    <a:pt x="99169587" y="44791526"/>
                  </a:lnTo>
                  <a:lnTo>
                    <a:pt x="99024808" y="44791526"/>
                  </a:lnTo>
                  <a:lnTo>
                    <a:pt x="99024808" y="144780"/>
                  </a:lnTo>
                  <a:close/>
                  <a:moveTo>
                    <a:pt x="144780" y="44791526"/>
                  </a:moveTo>
                  <a:lnTo>
                    <a:pt x="99024808" y="44791526"/>
                  </a:lnTo>
                  <a:lnTo>
                    <a:pt x="99024808" y="44936305"/>
                  </a:lnTo>
                  <a:lnTo>
                    <a:pt x="144780" y="44936305"/>
                  </a:lnTo>
                  <a:lnTo>
                    <a:pt x="144780" y="44791526"/>
                  </a:lnTo>
                  <a:close/>
                  <a:moveTo>
                    <a:pt x="99024808" y="0"/>
                  </a:moveTo>
                  <a:lnTo>
                    <a:pt x="99169587" y="0"/>
                  </a:lnTo>
                  <a:lnTo>
                    <a:pt x="99169587" y="144780"/>
                  </a:lnTo>
                  <a:lnTo>
                    <a:pt x="99024808" y="144780"/>
                  </a:lnTo>
                  <a:lnTo>
                    <a:pt x="9902480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9024808" y="0"/>
                  </a:lnTo>
                  <a:lnTo>
                    <a:pt x="9902480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838858" y="3194060"/>
            <a:ext cx="6624564" cy="4597018"/>
            <a:chOff x="0" y="0"/>
            <a:chExt cx="8832752" cy="6129358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1701390" cy="64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Fira Code"/>
                </a:rPr>
                <a:t>1.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89853"/>
              <a:ext cx="1701390" cy="64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Fira Code"/>
                </a:rPr>
                <a:t>2.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636855"/>
              <a:ext cx="1701390" cy="64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Fira Code"/>
                </a:rPr>
                <a:t>3.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981960"/>
              <a:ext cx="1701390" cy="64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Fira Code"/>
                </a:rPr>
                <a:t>4.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327065"/>
              <a:ext cx="1701390" cy="64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Fira Code"/>
                </a:rPr>
                <a:t>5.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17290" y="-74205"/>
              <a:ext cx="6915462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Fira Code"/>
                </a:rPr>
                <a:t>Mean Filter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17290" y="1272797"/>
              <a:ext cx="6915462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Fira Code"/>
                </a:rPr>
                <a:t>Median Filter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7290" y="2636408"/>
              <a:ext cx="6915462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Fira Code"/>
                </a:rPr>
                <a:t>Adaptive Filter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17290" y="3989333"/>
              <a:ext cx="6915462" cy="827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Fira Code"/>
                </a:rPr>
                <a:t>Butterworth Filter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17290" y="5484620"/>
              <a:ext cx="691546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Fira Code"/>
                </a:rPr>
                <a:t>....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54909" y="2681032"/>
            <a:ext cx="6998665" cy="453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Roboto Mono"/>
              </a:rPr>
              <a:t>KNOWLEDGE REVIEW SECTION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49819" y="7431744"/>
            <a:ext cx="6808845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Roboto Mono Bold"/>
              </a:rPr>
              <a:t>ELIMINATE NOISE USING A FILTER</a:t>
            </a:r>
          </a:p>
        </p:txBody>
      </p:sp>
      <p:sp>
        <p:nvSpPr>
          <p:cNvPr id="21" name="AutoShape 21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1826258" y="351296"/>
            <a:ext cx="5676018" cy="33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FFF5F2"/>
                </a:solidFill>
                <a:latin typeface="Fira Code Bold"/>
              </a:rPr>
              <a:t>CLASSROOM RULES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FFF5F2"/>
                </a:solidFill>
                <a:latin typeface="Roboto Mono"/>
              </a:rPr>
              <a:t>Page 4</a:t>
            </a:r>
          </a:p>
        </p:txBody>
      </p:sp>
      <p:sp>
        <p:nvSpPr>
          <p:cNvPr id="24" name="AutoShape 24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7487988" y="6461657"/>
            <a:ext cx="800012" cy="2964431"/>
            <a:chOff x="0" y="0"/>
            <a:chExt cx="4938343" cy="18298954"/>
          </a:xfrm>
        </p:grpSpPr>
        <p:sp>
          <p:nvSpPr>
            <p:cNvPr id="26" name="Freeform 26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8" name="AutoShape 28"/>
          <p:cNvSpPr/>
          <p:nvPr/>
        </p:nvSpPr>
        <p:spPr>
          <a:xfrm>
            <a:off x="17696885" y="7929585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7696885" y="7804019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7696885" y="805515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56186" y="1035212"/>
            <a:ext cx="14575629" cy="189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10733">
                <a:solidFill>
                  <a:srgbClr val="342D2A"/>
                </a:solidFill>
                <a:latin typeface="Gaegu Bold"/>
              </a:rPr>
              <a:t>GROUP MEMBER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8465" y="3746233"/>
            <a:ext cx="3846190" cy="3971333"/>
            <a:chOff x="0" y="0"/>
            <a:chExt cx="5128253" cy="5295111"/>
          </a:xfrm>
        </p:grpSpPr>
        <p:grpSp>
          <p:nvGrpSpPr>
            <p:cNvPr id="4" name="Group 4"/>
            <p:cNvGrpSpPr/>
            <p:nvPr/>
          </p:nvGrpSpPr>
          <p:grpSpPr>
            <a:xfrm>
              <a:off x="1522712" y="1321873"/>
              <a:ext cx="2719385" cy="271938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ABA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1728149" y="0"/>
              <a:ext cx="2308511" cy="4122342"/>
            </a:xfrm>
            <a:custGeom>
              <a:avLst/>
              <a:gdLst/>
              <a:ahLst/>
              <a:cxnLst/>
              <a:rect l="l" t="t" r="r" b="b"/>
              <a:pathLst>
                <a:path w="2308511" h="4122342">
                  <a:moveTo>
                    <a:pt x="0" y="0"/>
                  </a:moveTo>
                  <a:lnTo>
                    <a:pt x="2308511" y="0"/>
                  </a:lnTo>
                  <a:lnTo>
                    <a:pt x="2308511" y="4122342"/>
                  </a:lnTo>
                  <a:lnTo>
                    <a:pt x="0" y="4122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28296" y="1656506"/>
              <a:ext cx="794417" cy="1669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none">
                  <a:solidFill>
                    <a:srgbClr val="342D2A"/>
                  </a:solidFill>
                  <a:latin typeface="Gaegu Bold"/>
                </a:rPr>
                <a:t>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373167"/>
              <a:ext cx="5128253" cy="921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8"/>
                </a:lnSpc>
              </a:pPr>
              <a:r>
                <a:rPr lang="en-US" sz="2127" spc="387">
                  <a:solidFill>
                    <a:srgbClr val="000000"/>
                  </a:solidFill>
                  <a:latin typeface="League Spartan"/>
                </a:rPr>
                <a:t>NGUYEN DUC TRI</a:t>
              </a:r>
            </a:p>
            <a:p>
              <a:pPr algn="ctr">
                <a:lnSpc>
                  <a:spcPts val="2808"/>
                </a:lnSpc>
              </a:pPr>
              <a:r>
                <a:rPr lang="en-US" sz="2127" spc="387">
                  <a:solidFill>
                    <a:srgbClr val="000000"/>
                  </a:solidFill>
                  <a:latin typeface="League Spartan"/>
                </a:rPr>
                <a:t>41900297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24755" y="3746233"/>
            <a:ext cx="4465821" cy="3971333"/>
            <a:chOff x="0" y="0"/>
            <a:chExt cx="5954428" cy="5295111"/>
          </a:xfrm>
        </p:grpSpPr>
        <p:grpSp>
          <p:nvGrpSpPr>
            <p:cNvPr id="10" name="Group 10"/>
            <p:cNvGrpSpPr/>
            <p:nvPr/>
          </p:nvGrpSpPr>
          <p:grpSpPr>
            <a:xfrm>
              <a:off x="1807892" y="1369203"/>
              <a:ext cx="2672055" cy="267205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ABA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41672" y="1680171"/>
              <a:ext cx="1652351" cy="1669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342D2A"/>
                  </a:solidFill>
                  <a:latin typeface="Gaegu Bold"/>
                </a:rPr>
                <a:t>2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937198" y="0"/>
              <a:ext cx="2413444" cy="4122342"/>
            </a:xfrm>
            <a:custGeom>
              <a:avLst/>
              <a:gdLst/>
              <a:ahLst/>
              <a:cxnLst/>
              <a:rect l="l" t="t" r="r" b="b"/>
              <a:pathLst>
                <a:path w="2413444" h="4122342">
                  <a:moveTo>
                    <a:pt x="0" y="0"/>
                  </a:moveTo>
                  <a:lnTo>
                    <a:pt x="2413444" y="0"/>
                  </a:lnTo>
                  <a:lnTo>
                    <a:pt x="2413444" y="4122342"/>
                  </a:lnTo>
                  <a:lnTo>
                    <a:pt x="0" y="4122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4373167"/>
              <a:ext cx="5954428" cy="921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8"/>
                </a:lnSpc>
              </a:pPr>
              <a:r>
                <a:rPr lang="en-US" sz="2127" spc="387">
                  <a:solidFill>
                    <a:srgbClr val="000000"/>
                  </a:solidFill>
                  <a:latin typeface="League Spartan"/>
                </a:rPr>
                <a:t>NGO NGUYEN MINH HUY</a:t>
              </a:r>
            </a:p>
            <a:p>
              <a:pPr algn="ctr">
                <a:lnSpc>
                  <a:spcPts val="2808"/>
                </a:lnSpc>
              </a:pPr>
              <a:r>
                <a:rPr lang="en-US" sz="2127" spc="387">
                  <a:solidFill>
                    <a:srgbClr val="000000"/>
                  </a:solidFill>
                  <a:latin typeface="League Spartan"/>
                </a:rPr>
                <a:t>419H0106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47913" y="3746233"/>
            <a:ext cx="3460901" cy="3971333"/>
            <a:chOff x="0" y="0"/>
            <a:chExt cx="4614535" cy="5295111"/>
          </a:xfrm>
        </p:grpSpPr>
        <p:grpSp>
          <p:nvGrpSpPr>
            <p:cNvPr id="16" name="Group 16"/>
            <p:cNvGrpSpPr/>
            <p:nvPr/>
          </p:nvGrpSpPr>
          <p:grpSpPr>
            <a:xfrm>
              <a:off x="947575" y="1303222"/>
              <a:ext cx="2719385" cy="2719385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ABA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53159" y="1637855"/>
              <a:ext cx="794417" cy="1669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342D2A"/>
                  </a:solidFill>
                  <a:latin typeface="Gaegu Bold"/>
                </a:rPr>
                <a:t>4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00546" y="0"/>
              <a:ext cx="2413444" cy="4122342"/>
            </a:xfrm>
            <a:custGeom>
              <a:avLst/>
              <a:gdLst/>
              <a:ahLst/>
              <a:cxnLst/>
              <a:rect l="l" t="t" r="r" b="b"/>
              <a:pathLst>
                <a:path w="2413444" h="4122342">
                  <a:moveTo>
                    <a:pt x="0" y="0"/>
                  </a:moveTo>
                  <a:lnTo>
                    <a:pt x="2413443" y="0"/>
                  </a:lnTo>
                  <a:lnTo>
                    <a:pt x="2413443" y="4122342"/>
                  </a:lnTo>
                  <a:lnTo>
                    <a:pt x="0" y="4122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4373167"/>
              <a:ext cx="4614535" cy="921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8"/>
                </a:lnSpc>
              </a:pPr>
              <a:r>
                <a:rPr lang="en-US" sz="2127" spc="387">
                  <a:solidFill>
                    <a:srgbClr val="000000"/>
                  </a:solidFill>
                  <a:latin typeface="League Spartan"/>
                </a:rPr>
                <a:t>PHAN DINH DAT</a:t>
              </a:r>
            </a:p>
            <a:p>
              <a:pPr algn="ctr">
                <a:lnSpc>
                  <a:spcPts val="2808"/>
                </a:lnSpc>
              </a:pPr>
              <a:r>
                <a:rPr lang="en-US" sz="2127" spc="387">
                  <a:solidFill>
                    <a:srgbClr val="000000"/>
                  </a:solidFill>
                  <a:latin typeface="League Spartan"/>
                </a:rPr>
                <a:t>418H0027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90676" y="3746233"/>
            <a:ext cx="3757137" cy="3971333"/>
            <a:chOff x="0" y="0"/>
            <a:chExt cx="5009516" cy="5295111"/>
          </a:xfrm>
        </p:grpSpPr>
        <p:grpSp>
          <p:nvGrpSpPr>
            <p:cNvPr id="22" name="Group 22"/>
            <p:cNvGrpSpPr/>
            <p:nvPr/>
          </p:nvGrpSpPr>
          <p:grpSpPr>
            <a:xfrm>
              <a:off x="1366221" y="1326887"/>
              <a:ext cx="2672055" cy="2672055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ABA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0" y="1637855"/>
              <a:ext cx="1652351" cy="1669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342D2A"/>
                  </a:solidFill>
                  <a:latin typeface="Gaegu Bold"/>
                </a:rPr>
                <a:t>3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1405584" y="0"/>
              <a:ext cx="2593328" cy="4122342"/>
            </a:xfrm>
            <a:custGeom>
              <a:avLst/>
              <a:gdLst/>
              <a:ahLst/>
              <a:cxnLst/>
              <a:rect l="l" t="t" r="r" b="b"/>
              <a:pathLst>
                <a:path w="2593328" h="4122342">
                  <a:moveTo>
                    <a:pt x="0" y="0"/>
                  </a:moveTo>
                  <a:lnTo>
                    <a:pt x="2593328" y="0"/>
                  </a:lnTo>
                  <a:lnTo>
                    <a:pt x="2593328" y="4122342"/>
                  </a:lnTo>
                  <a:lnTo>
                    <a:pt x="0" y="4122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394981" y="4373167"/>
              <a:ext cx="4614535" cy="921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8"/>
                </a:lnSpc>
              </a:pPr>
              <a:r>
                <a:rPr lang="en-US" sz="2127" spc="387">
                  <a:solidFill>
                    <a:srgbClr val="000000"/>
                  </a:solidFill>
                  <a:latin typeface="League Spartan"/>
                </a:rPr>
                <a:t>TRAN HAI DANG</a:t>
              </a:r>
            </a:p>
            <a:p>
              <a:pPr algn="ctr">
                <a:lnSpc>
                  <a:spcPts val="2808"/>
                </a:lnSpc>
              </a:pPr>
              <a:r>
                <a:rPr lang="en-US" sz="2127" spc="387">
                  <a:solidFill>
                    <a:srgbClr val="000000"/>
                  </a:solidFill>
                  <a:latin typeface="League Spartan"/>
                </a:rPr>
                <a:t>419H0020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0878" y="2480597"/>
            <a:ext cx="15085343" cy="6819430"/>
            <a:chOff x="0" y="0"/>
            <a:chExt cx="99404144" cy="44936305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99259364" cy="44791526"/>
            </a:xfrm>
            <a:custGeom>
              <a:avLst/>
              <a:gdLst/>
              <a:ahLst/>
              <a:cxnLst/>
              <a:rect l="l" t="t" r="r" b="b"/>
              <a:pathLst>
                <a:path w="99259364" h="44791526">
                  <a:moveTo>
                    <a:pt x="0" y="0"/>
                  </a:moveTo>
                  <a:lnTo>
                    <a:pt x="99259364" y="0"/>
                  </a:lnTo>
                  <a:lnTo>
                    <a:pt x="99259364" y="44791526"/>
                  </a:lnTo>
                  <a:lnTo>
                    <a:pt x="0" y="44791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9404146" cy="44936305"/>
            </a:xfrm>
            <a:custGeom>
              <a:avLst/>
              <a:gdLst/>
              <a:ahLst/>
              <a:cxnLst/>
              <a:rect l="l" t="t" r="r" b="b"/>
              <a:pathLst>
                <a:path w="99404146" h="44936305">
                  <a:moveTo>
                    <a:pt x="99259361" y="44791526"/>
                  </a:moveTo>
                  <a:lnTo>
                    <a:pt x="99404146" y="44791526"/>
                  </a:lnTo>
                  <a:lnTo>
                    <a:pt x="99404146" y="44936305"/>
                  </a:lnTo>
                  <a:lnTo>
                    <a:pt x="99259361" y="44936305"/>
                  </a:lnTo>
                  <a:lnTo>
                    <a:pt x="99259361" y="4479152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4791526"/>
                  </a:lnTo>
                  <a:lnTo>
                    <a:pt x="0" y="44791526"/>
                  </a:lnTo>
                  <a:lnTo>
                    <a:pt x="0" y="144780"/>
                  </a:lnTo>
                  <a:close/>
                  <a:moveTo>
                    <a:pt x="0" y="44791526"/>
                  </a:moveTo>
                  <a:lnTo>
                    <a:pt x="144780" y="44791526"/>
                  </a:lnTo>
                  <a:lnTo>
                    <a:pt x="144780" y="44936305"/>
                  </a:lnTo>
                  <a:lnTo>
                    <a:pt x="0" y="44936305"/>
                  </a:lnTo>
                  <a:lnTo>
                    <a:pt x="0" y="44791526"/>
                  </a:lnTo>
                  <a:close/>
                  <a:moveTo>
                    <a:pt x="99259361" y="144780"/>
                  </a:moveTo>
                  <a:lnTo>
                    <a:pt x="99404146" y="144780"/>
                  </a:lnTo>
                  <a:lnTo>
                    <a:pt x="99404146" y="44791526"/>
                  </a:lnTo>
                  <a:lnTo>
                    <a:pt x="99259361" y="44791526"/>
                  </a:lnTo>
                  <a:lnTo>
                    <a:pt x="99259361" y="144780"/>
                  </a:lnTo>
                  <a:close/>
                  <a:moveTo>
                    <a:pt x="144780" y="44791526"/>
                  </a:moveTo>
                  <a:lnTo>
                    <a:pt x="99259361" y="44791526"/>
                  </a:lnTo>
                  <a:lnTo>
                    <a:pt x="99259361" y="44936305"/>
                  </a:lnTo>
                  <a:lnTo>
                    <a:pt x="144780" y="44936305"/>
                  </a:lnTo>
                  <a:lnTo>
                    <a:pt x="144780" y="44791526"/>
                  </a:lnTo>
                  <a:close/>
                  <a:moveTo>
                    <a:pt x="99259361" y="0"/>
                  </a:moveTo>
                  <a:lnTo>
                    <a:pt x="99404146" y="0"/>
                  </a:lnTo>
                  <a:lnTo>
                    <a:pt x="99404146" y="144780"/>
                  </a:lnTo>
                  <a:lnTo>
                    <a:pt x="99259361" y="144780"/>
                  </a:lnTo>
                  <a:lnTo>
                    <a:pt x="9925936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9259361" y="0"/>
                  </a:lnTo>
                  <a:lnTo>
                    <a:pt x="9925936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8905" y="2175374"/>
            <a:ext cx="15049748" cy="6819430"/>
            <a:chOff x="0" y="0"/>
            <a:chExt cx="99169589" cy="44936305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99024811" cy="44791526"/>
            </a:xfrm>
            <a:custGeom>
              <a:avLst/>
              <a:gdLst/>
              <a:ahLst/>
              <a:cxnLst/>
              <a:rect l="l" t="t" r="r" b="b"/>
              <a:pathLst>
                <a:path w="99024811" h="44791526">
                  <a:moveTo>
                    <a:pt x="0" y="0"/>
                  </a:moveTo>
                  <a:lnTo>
                    <a:pt x="99024811" y="0"/>
                  </a:lnTo>
                  <a:lnTo>
                    <a:pt x="99024811" y="44791526"/>
                  </a:lnTo>
                  <a:lnTo>
                    <a:pt x="0" y="44791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99169587" cy="44936305"/>
            </a:xfrm>
            <a:custGeom>
              <a:avLst/>
              <a:gdLst/>
              <a:ahLst/>
              <a:cxnLst/>
              <a:rect l="l" t="t" r="r" b="b"/>
              <a:pathLst>
                <a:path w="99169587" h="44936305">
                  <a:moveTo>
                    <a:pt x="99024808" y="44791526"/>
                  </a:moveTo>
                  <a:lnTo>
                    <a:pt x="99169587" y="44791526"/>
                  </a:lnTo>
                  <a:lnTo>
                    <a:pt x="99169587" y="44936305"/>
                  </a:lnTo>
                  <a:lnTo>
                    <a:pt x="99024808" y="44936305"/>
                  </a:lnTo>
                  <a:lnTo>
                    <a:pt x="99024808" y="4479152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4791526"/>
                  </a:lnTo>
                  <a:lnTo>
                    <a:pt x="0" y="44791526"/>
                  </a:lnTo>
                  <a:lnTo>
                    <a:pt x="0" y="144780"/>
                  </a:lnTo>
                  <a:close/>
                  <a:moveTo>
                    <a:pt x="0" y="44791526"/>
                  </a:moveTo>
                  <a:lnTo>
                    <a:pt x="144780" y="44791526"/>
                  </a:lnTo>
                  <a:lnTo>
                    <a:pt x="144780" y="44936305"/>
                  </a:lnTo>
                  <a:lnTo>
                    <a:pt x="0" y="44936305"/>
                  </a:lnTo>
                  <a:lnTo>
                    <a:pt x="0" y="44791526"/>
                  </a:lnTo>
                  <a:close/>
                  <a:moveTo>
                    <a:pt x="99024808" y="144780"/>
                  </a:moveTo>
                  <a:lnTo>
                    <a:pt x="99169587" y="144780"/>
                  </a:lnTo>
                  <a:lnTo>
                    <a:pt x="99169587" y="44791526"/>
                  </a:lnTo>
                  <a:lnTo>
                    <a:pt x="99024808" y="44791526"/>
                  </a:lnTo>
                  <a:lnTo>
                    <a:pt x="99024808" y="144780"/>
                  </a:lnTo>
                  <a:close/>
                  <a:moveTo>
                    <a:pt x="144780" y="44791526"/>
                  </a:moveTo>
                  <a:lnTo>
                    <a:pt x="99024808" y="44791526"/>
                  </a:lnTo>
                  <a:lnTo>
                    <a:pt x="99024808" y="44936305"/>
                  </a:lnTo>
                  <a:lnTo>
                    <a:pt x="144780" y="44936305"/>
                  </a:lnTo>
                  <a:lnTo>
                    <a:pt x="144780" y="44791526"/>
                  </a:lnTo>
                  <a:close/>
                  <a:moveTo>
                    <a:pt x="99024808" y="0"/>
                  </a:moveTo>
                  <a:lnTo>
                    <a:pt x="99169587" y="0"/>
                  </a:lnTo>
                  <a:lnTo>
                    <a:pt x="99169587" y="144780"/>
                  </a:lnTo>
                  <a:lnTo>
                    <a:pt x="99024808" y="144780"/>
                  </a:lnTo>
                  <a:lnTo>
                    <a:pt x="9902480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9024808" y="0"/>
                  </a:lnTo>
                  <a:lnTo>
                    <a:pt x="9902480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633549" y="4241875"/>
            <a:ext cx="1276042" cy="49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Code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33549" y="6483274"/>
            <a:ext cx="1276042" cy="49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Code"/>
              </a:rPr>
              <a:t>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71517" y="3600115"/>
            <a:ext cx="5186596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Code"/>
              </a:rPr>
              <a:t>Inverse Filtering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71517" y="5841514"/>
            <a:ext cx="5186596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Code"/>
              </a:rPr>
              <a:t>Wiener Filtering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3677" y="2490122"/>
            <a:ext cx="6998665" cy="453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Roboto Mono"/>
              </a:rPr>
              <a:t>KNOWLEDGE REVIEW SECTION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3753" y="6966872"/>
            <a:ext cx="6298514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Roboto Mono Bold"/>
              </a:rPr>
              <a:t>RECOVERING THE PICTURE</a:t>
            </a:r>
          </a:p>
          <a:p>
            <a:pPr marL="626106" lvl="1" indent="-313053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Mono Bold"/>
              </a:rPr>
              <a:t>LOSING PART OF THE PHOTOS</a:t>
            </a:r>
          </a:p>
          <a:p>
            <a:pPr marL="626106" lvl="1" indent="-313053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Mono Bold"/>
              </a:rPr>
              <a:t>SCRATCHED PHOTOS</a:t>
            </a:r>
          </a:p>
        </p:txBody>
      </p:sp>
      <p:sp>
        <p:nvSpPr>
          <p:cNvPr id="14" name="AutoShape 14"/>
          <p:cNvSpPr/>
          <p:nvPr/>
        </p:nvSpPr>
        <p:spPr>
          <a:xfrm>
            <a:off x="0" y="1154557"/>
            <a:ext cx="18288000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1826258" y="443815"/>
            <a:ext cx="5676018" cy="33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FFF5F2"/>
                </a:solidFill>
                <a:latin typeface="Fira Code Bold"/>
              </a:rPr>
              <a:t>CLASSROOM RULES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008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FFF5F2"/>
                </a:solidFill>
                <a:latin typeface="Roboto Mono"/>
              </a:rPr>
              <a:t>Page 4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7495132" y="1168844"/>
            <a:ext cx="0" cy="9442934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7487988" y="6554176"/>
            <a:ext cx="800012" cy="2964431"/>
            <a:chOff x="0" y="0"/>
            <a:chExt cx="4938343" cy="18298954"/>
          </a:xfrm>
        </p:grpSpPr>
        <p:sp>
          <p:nvSpPr>
            <p:cNvPr id="19" name="Freeform 19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1" name="AutoShape 21"/>
          <p:cNvSpPr/>
          <p:nvPr/>
        </p:nvSpPr>
        <p:spPr>
          <a:xfrm>
            <a:off x="17696885" y="8036391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696885" y="7910826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696885" y="8161957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28384" y="-399426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1" y="0"/>
                </a:lnTo>
                <a:lnTo>
                  <a:pt x="10274531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49283" y="296111"/>
            <a:ext cx="14789433" cy="9707246"/>
            <a:chOff x="0" y="0"/>
            <a:chExt cx="19719244" cy="12942995"/>
          </a:xfrm>
        </p:grpSpPr>
        <p:grpSp>
          <p:nvGrpSpPr>
            <p:cNvPr id="4" name="Group 4"/>
            <p:cNvGrpSpPr/>
            <p:nvPr/>
          </p:nvGrpSpPr>
          <p:grpSpPr>
            <a:xfrm>
              <a:off x="256732" y="1849838"/>
              <a:ext cx="19274470" cy="10784362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9719244" cy="12942995"/>
            </a:xfrm>
            <a:custGeom>
              <a:avLst/>
              <a:gdLst/>
              <a:ahLst/>
              <a:cxnLst/>
              <a:rect l="l" t="t" r="r" b="b"/>
              <a:pathLst>
                <a:path w="19719244" h="12942995">
                  <a:moveTo>
                    <a:pt x="0" y="0"/>
                  </a:moveTo>
                  <a:lnTo>
                    <a:pt x="19719244" y="0"/>
                  </a:lnTo>
                  <a:lnTo>
                    <a:pt x="19719244" y="12942995"/>
                  </a:lnTo>
                  <a:lnTo>
                    <a:pt x="0" y="12942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081864" y="6447217"/>
            <a:ext cx="3043375" cy="2607433"/>
            <a:chOff x="0" y="0"/>
            <a:chExt cx="4057833" cy="34765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7833" cy="3476578"/>
            </a:xfrm>
            <a:custGeom>
              <a:avLst/>
              <a:gdLst/>
              <a:ahLst/>
              <a:cxnLst/>
              <a:rect l="l" t="t" r="r" b="b"/>
              <a:pathLst>
                <a:path w="4057833" h="3476578">
                  <a:moveTo>
                    <a:pt x="0" y="0"/>
                  </a:moveTo>
                  <a:lnTo>
                    <a:pt x="4057833" y="0"/>
                  </a:lnTo>
                  <a:lnTo>
                    <a:pt x="4057833" y="3476578"/>
                  </a:lnTo>
                  <a:lnTo>
                    <a:pt x="0" y="3476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8031" r="-8031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820792" y="905380"/>
              <a:ext cx="2140991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u="sng">
                  <a:solidFill>
                    <a:srgbClr val="E5645E"/>
                  </a:solidFill>
                  <a:latin typeface="Quicksand Bold"/>
                  <a:hlinkClick r:id="rId8" action="ppaction://hlinksldjump"/>
                </a:rPr>
                <a:t>Section 3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29957" y="3823919"/>
            <a:ext cx="2921992" cy="2656963"/>
            <a:chOff x="0" y="0"/>
            <a:chExt cx="3895989" cy="35426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95989" cy="3542618"/>
            </a:xfrm>
            <a:custGeom>
              <a:avLst/>
              <a:gdLst/>
              <a:ahLst/>
              <a:cxnLst/>
              <a:rect l="l" t="t" r="r" b="b"/>
              <a:pathLst>
                <a:path w="3895989" h="3542618">
                  <a:moveTo>
                    <a:pt x="0" y="0"/>
                  </a:moveTo>
                  <a:lnTo>
                    <a:pt x="3895989" y="0"/>
                  </a:lnTo>
                  <a:lnTo>
                    <a:pt x="3895989" y="3542618"/>
                  </a:lnTo>
                  <a:lnTo>
                    <a:pt x="0" y="3542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1590" r="-11590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788055" y="938402"/>
              <a:ext cx="2290402" cy="1609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 u="sng" dirty="0">
                  <a:solidFill>
                    <a:srgbClr val="E5645E"/>
                  </a:solidFill>
                  <a:latin typeface="Quicksand Medium"/>
                  <a:hlinkClick r:id="rId9" action="ppaction://hlinksldjump"/>
                </a:rPr>
                <a:t>Section 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 b="1" u="sng" dirty="0">
                  <a:solidFill>
                    <a:srgbClr val="E5645E"/>
                  </a:solidFill>
                  <a:latin typeface="Quicksand Medium"/>
                  <a:hlinkClick r:id="rId9" action="ppaction://hlinksldjump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37486" y="5143500"/>
            <a:ext cx="3013029" cy="2607433"/>
            <a:chOff x="0" y="0"/>
            <a:chExt cx="4017372" cy="34765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17372" cy="3476578"/>
            </a:xfrm>
            <a:custGeom>
              <a:avLst/>
              <a:gdLst/>
              <a:ahLst/>
              <a:cxnLst/>
              <a:rect l="l" t="t" r="r" b="b"/>
              <a:pathLst>
                <a:path w="4017372" h="3476578">
                  <a:moveTo>
                    <a:pt x="0" y="0"/>
                  </a:moveTo>
                  <a:lnTo>
                    <a:pt x="4017372" y="0"/>
                  </a:lnTo>
                  <a:lnTo>
                    <a:pt x="4017372" y="3476578"/>
                  </a:lnTo>
                  <a:lnTo>
                    <a:pt x="0" y="3476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8616" r="-8616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838755" y="905380"/>
              <a:ext cx="2119643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u="sng">
                  <a:solidFill>
                    <a:srgbClr val="E5645E"/>
                  </a:solidFill>
                  <a:latin typeface="Quicksand Bold"/>
                  <a:hlinkClick r:id="rId10" action="ppaction://hlinksldjump"/>
                </a:rPr>
                <a:t>Section 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29957" y="1788375"/>
            <a:ext cx="1167138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E5645E"/>
                </a:solidFill>
                <a:latin typeface="Garet ExtraBold"/>
              </a:rPr>
              <a:t>Table of Contents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0948" y="2053615"/>
            <a:ext cx="14280979" cy="6179769"/>
            <a:chOff x="0" y="0"/>
            <a:chExt cx="19041306" cy="8239692"/>
          </a:xfrm>
        </p:grpSpPr>
        <p:grpSp>
          <p:nvGrpSpPr>
            <p:cNvPr id="3" name="Group 3"/>
            <p:cNvGrpSpPr/>
            <p:nvPr/>
          </p:nvGrpSpPr>
          <p:grpSpPr>
            <a:xfrm>
              <a:off x="148027" y="2347862"/>
              <a:ext cx="18760682" cy="5652794"/>
              <a:chOff x="0" y="0"/>
              <a:chExt cx="1844847" cy="55587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44847" cy="555872"/>
              </a:xfrm>
              <a:custGeom>
                <a:avLst/>
                <a:gdLst/>
                <a:ahLst/>
                <a:cxnLst/>
                <a:rect l="l" t="t" r="r" b="b"/>
                <a:pathLst>
                  <a:path w="1844847" h="555872">
                    <a:moveTo>
                      <a:pt x="0" y="0"/>
                    </a:moveTo>
                    <a:lnTo>
                      <a:pt x="1844847" y="0"/>
                    </a:lnTo>
                    <a:lnTo>
                      <a:pt x="1844847" y="555872"/>
                    </a:lnTo>
                    <a:lnTo>
                      <a:pt x="0" y="555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0" y="0"/>
              <a:ext cx="19041306" cy="8239692"/>
            </a:xfrm>
            <a:custGeom>
              <a:avLst/>
              <a:gdLst/>
              <a:ahLst/>
              <a:cxnLst/>
              <a:rect l="l" t="t" r="r" b="b"/>
              <a:pathLst>
                <a:path w="19041306" h="8239692">
                  <a:moveTo>
                    <a:pt x="0" y="0"/>
                  </a:moveTo>
                  <a:lnTo>
                    <a:pt x="19041306" y="0"/>
                  </a:lnTo>
                  <a:lnTo>
                    <a:pt x="19041306" y="8239692"/>
                  </a:lnTo>
                  <a:lnTo>
                    <a:pt x="0" y="8239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900993">
            <a:off x="15422980" y="4250674"/>
            <a:ext cx="1496488" cy="2569078"/>
          </a:xfrm>
          <a:custGeom>
            <a:avLst/>
            <a:gdLst/>
            <a:ahLst/>
            <a:cxnLst/>
            <a:rect l="l" t="t" r="r" b="b"/>
            <a:pathLst>
              <a:path w="1496488" h="2569078">
                <a:moveTo>
                  <a:pt x="0" y="0"/>
                </a:moveTo>
                <a:lnTo>
                  <a:pt x="1496488" y="0"/>
                </a:lnTo>
                <a:lnTo>
                  <a:pt x="1496488" y="2569078"/>
                </a:lnTo>
                <a:lnTo>
                  <a:pt x="0" y="2569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25270" y="5298630"/>
            <a:ext cx="997233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E5645E"/>
                </a:solidFill>
                <a:latin typeface="Garet ExtraBold"/>
              </a:rPr>
              <a:t>TOPIC 3</a:t>
            </a:r>
          </a:p>
        </p:txBody>
      </p:sp>
      <p:sp>
        <p:nvSpPr>
          <p:cNvPr id="8" name="Freeform 8"/>
          <p:cNvSpPr/>
          <p:nvPr/>
        </p:nvSpPr>
        <p:spPr>
          <a:xfrm>
            <a:off x="1061262" y="6139028"/>
            <a:ext cx="1819372" cy="1425726"/>
          </a:xfrm>
          <a:custGeom>
            <a:avLst/>
            <a:gdLst/>
            <a:ahLst/>
            <a:cxnLst/>
            <a:rect l="l" t="t" r="r" b="b"/>
            <a:pathLst>
              <a:path w="1819372" h="1425726">
                <a:moveTo>
                  <a:pt x="0" y="0"/>
                </a:moveTo>
                <a:lnTo>
                  <a:pt x="1819372" y="0"/>
                </a:lnTo>
                <a:lnTo>
                  <a:pt x="1819372" y="1425726"/>
                </a:lnTo>
                <a:lnTo>
                  <a:pt x="0" y="1425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8411" y="7403805"/>
            <a:ext cx="1766828" cy="1854495"/>
          </a:xfrm>
          <a:custGeom>
            <a:avLst/>
            <a:gdLst/>
            <a:ahLst/>
            <a:cxnLst/>
            <a:rect l="l" t="t" r="r" b="b"/>
            <a:pathLst>
              <a:path w="1766828" h="1854495">
                <a:moveTo>
                  <a:pt x="0" y="0"/>
                </a:moveTo>
                <a:lnTo>
                  <a:pt x="1766828" y="0"/>
                </a:lnTo>
                <a:lnTo>
                  <a:pt x="1766828" y="1854495"/>
                </a:lnTo>
                <a:lnTo>
                  <a:pt x="0" y="1854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62761" y="1210289"/>
            <a:ext cx="1766828" cy="1854495"/>
          </a:xfrm>
          <a:custGeom>
            <a:avLst/>
            <a:gdLst/>
            <a:ahLst/>
            <a:cxnLst/>
            <a:rect l="l" t="t" r="r" b="b"/>
            <a:pathLst>
              <a:path w="1766828" h="1854495">
                <a:moveTo>
                  <a:pt x="0" y="0"/>
                </a:moveTo>
                <a:lnTo>
                  <a:pt x="1766828" y="0"/>
                </a:lnTo>
                <a:lnTo>
                  <a:pt x="1766828" y="1854495"/>
                </a:lnTo>
                <a:lnTo>
                  <a:pt x="0" y="1854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86200" y="4457700"/>
            <a:ext cx="10942286" cy="2694509"/>
          </a:xfrm>
          <a:prstGeom prst="rect">
            <a:avLst/>
          </a:prstGeom>
        </p:spPr>
        <p:txBody>
          <a:bodyPr lIns="0" tIns="0" rIns="0" bIns="0" rtlCol="0" anchor="t">
            <a:prstTxWarp prst="textArchUp">
              <a:avLst/>
            </a:prstTxWarp>
            <a:spAutoFit/>
          </a:bodyPr>
          <a:lstStyle/>
          <a:p>
            <a:pPr algn="ctr">
              <a:lnSpc>
                <a:spcPts val="11100"/>
              </a:lnSpc>
            </a:pPr>
            <a:r>
              <a:rPr lang="en-US" sz="20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aegu Bold"/>
              </a:rPr>
              <a:t>SIMULATION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12904082" y="5667375"/>
            <a:ext cx="9210675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487988" y="7322569"/>
            <a:ext cx="800012" cy="2964431"/>
            <a:chOff x="0" y="0"/>
            <a:chExt cx="4938343" cy="18298954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7696885" y="8790497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696885" y="8664932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7696885" y="8916062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369524"/>
            <a:ext cx="1786021" cy="29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File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5901" y="2845828"/>
            <a:ext cx="14861195" cy="315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>
                <a:solidFill>
                  <a:srgbClr val="000000"/>
                </a:solidFill>
                <a:latin typeface="Roboto Mono"/>
              </a:rPr>
              <a:t>Thank You</a:t>
            </a:r>
          </a:p>
          <a:p>
            <a:pPr algn="ctr">
              <a:lnSpc>
                <a:spcPts val="12480"/>
              </a:lnSpc>
            </a:pPr>
            <a:r>
              <a:rPr lang="en-US" sz="10400">
                <a:solidFill>
                  <a:srgbClr val="000000"/>
                </a:solidFill>
                <a:latin typeface="Roboto Mono"/>
              </a:rPr>
              <a:t>For Listening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8460" y="369524"/>
            <a:ext cx="1786021" cy="29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Edit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48219" y="369524"/>
            <a:ext cx="1786021" cy="29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Format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57979" y="369524"/>
            <a:ext cx="1786021" cy="29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38792" y="350736"/>
            <a:ext cx="587062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DR. TRAN THANH PHUONG'S CLASS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904252" y="7201366"/>
            <a:ext cx="8963472" cy="1028700"/>
            <a:chOff x="0" y="0"/>
            <a:chExt cx="55330074" cy="6350000"/>
          </a:xfrm>
        </p:grpSpPr>
        <p:sp>
          <p:nvSpPr>
            <p:cNvPr id="17" name="Freeform 17"/>
            <p:cNvSpPr/>
            <p:nvPr/>
          </p:nvSpPr>
          <p:spPr>
            <a:xfrm>
              <a:off x="72390" y="72390"/>
              <a:ext cx="55185298" cy="6205220"/>
            </a:xfrm>
            <a:custGeom>
              <a:avLst/>
              <a:gdLst/>
              <a:ahLst/>
              <a:cxnLst/>
              <a:rect l="l" t="t" r="r" b="b"/>
              <a:pathLst>
                <a:path w="55185298" h="6205220">
                  <a:moveTo>
                    <a:pt x="0" y="0"/>
                  </a:moveTo>
                  <a:lnTo>
                    <a:pt x="55185298" y="0"/>
                  </a:lnTo>
                  <a:lnTo>
                    <a:pt x="55185298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5330074" cy="6350000"/>
            </a:xfrm>
            <a:custGeom>
              <a:avLst/>
              <a:gdLst/>
              <a:ahLst/>
              <a:cxnLst/>
              <a:rect l="l" t="t" r="r" b="b"/>
              <a:pathLst>
                <a:path w="55330074" h="6350000">
                  <a:moveTo>
                    <a:pt x="55185295" y="6205220"/>
                  </a:moveTo>
                  <a:lnTo>
                    <a:pt x="55330074" y="6205220"/>
                  </a:lnTo>
                  <a:lnTo>
                    <a:pt x="55330074" y="6350000"/>
                  </a:lnTo>
                  <a:lnTo>
                    <a:pt x="55185295" y="6350000"/>
                  </a:lnTo>
                  <a:lnTo>
                    <a:pt x="55185295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55185295" y="144780"/>
                  </a:moveTo>
                  <a:lnTo>
                    <a:pt x="55330074" y="144780"/>
                  </a:lnTo>
                  <a:lnTo>
                    <a:pt x="55330074" y="6205220"/>
                  </a:lnTo>
                  <a:lnTo>
                    <a:pt x="55185295" y="6205220"/>
                  </a:lnTo>
                  <a:lnTo>
                    <a:pt x="55185295" y="144780"/>
                  </a:lnTo>
                  <a:close/>
                  <a:moveTo>
                    <a:pt x="144780" y="6205220"/>
                  </a:moveTo>
                  <a:lnTo>
                    <a:pt x="55185295" y="6205220"/>
                  </a:lnTo>
                  <a:lnTo>
                    <a:pt x="55185295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55185295" y="0"/>
                  </a:moveTo>
                  <a:lnTo>
                    <a:pt x="55330074" y="0"/>
                  </a:lnTo>
                  <a:lnTo>
                    <a:pt x="55330074" y="144780"/>
                  </a:lnTo>
                  <a:lnTo>
                    <a:pt x="55185295" y="144780"/>
                  </a:lnTo>
                  <a:lnTo>
                    <a:pt x="551852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185295" y="0"/>
                  </a:lnTo>
                  <a:lnTo>
                    <a:pt x="551852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751117" y="7201366"/>
            <a:ext cx="997629" cy="1028700"/>
            <a:chOff x="0" y="0"/>
            <a:chExt cx="6158201" cy="6350000"/>
          </a:xfrm>
        </p:grpSpPr>
        <p:sp>
          <p:nvSpPr>
            <p:cNvPr id="20" name="Freeform 20"/>
            <p:cNvSpPr/>
            <p:nvPr/>
          </p:nvSpPr>
          <p:spPr>
            <a:xfrm>
              <a:off x="72390" y="72390"/>
              <a:ext cx="6013421" cy="6205220"/>
            </a:xfrm>
            <a:custGeom>
              <a:avLst/>
              <a:gdLst/>
              <a:ahLst/>
              <a:cxnLst/>
              <a:rect l="l" t="t" r="r" b="b"/>
              <a:pathLst>
                <a:path w="6013421" h="6205220">
                  <a:moveTo>
                    <a:pt x="0" y="0"/>
                  </a:moveTo>
                  <a:lnTo>
                    <a:pt x="6013421" y="0"/>
                  </a:lnTo>
                  <a:lnTo>
                    <a:pt x="601342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158201" cy="6350000"/>
            </a:xfrm>
            <a:custGeom>
              <a:avLst/>
              <a:gdLst/>
              <a:ahLst/>
              <a:cxnLst/>
              <a:rect l="l" t="t" r="r" b="b"/>
              <a:pathLst>
                <a:path w="6158201" h="6350000">
                  <a:moveTo>
                    <a:pt x="6013421" y="6205220"/>
                  </a:moveTo>
                  <a:lnTo>
                    <a:pt x="6158201" y="6205220"/>
                  </a:lnTo>
                  <a:lnTo>
                    <a:pt x="6158201" y="6350000"/>
                  </a:lnTo>
                  <a:lnTo>
                    <a:pt x="6013421" y="6350000"/>
                  </a:lnTo>
                  <a:lnTo>
                    <a:pt x="6013421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013421" y="144780"/>
                  </a:moveTo>
                  <a:lnTo>
                    <a:pt x="6158201" y="144780"/>
                  </a:lnTo>
                  <a:lnTo>
                    <a:pt x="6158201" y="6205220"/>
                  </a:lnTo>
                  <a:lnTo>
                    <a:pt x="6013421" y="6205220"/>
                  </a:lnTo>
                  <a:lnTo>
                    <a:pt x="6013421" y="144780"/>
                  </a:lnTo>
                  <a:close/>
                  <a:moveTo>
                    <a:pt x="144780" y="6205220"/>
                  </a:moveTo>
                  <a:lnTo>
                    <a:pt x="6013421" y="6205220"/>
                  </a:lnTo>
                  <a:lnTo>
                    <a:pt x="6013421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013421" y="0"/>
                  </a:moveTo>
                  <a:lnTo>
                    <a:pt x="6158201" y="0"/>
                  </a:lnTo>
                  <a:lnTo>
                    <a:pt x="6158201" y="144780"/>
                  </a:lnTo>
                  <a:lnTo>
                    <a:pt x="6013421" y="144780"/>
                  </a:lnTo>
                  <a:lnTo>
                    <a:pt x="60134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13421" y="0"/>
                  </a:lnTo>
                  <a:lnTo>
                    <a:pt x="60134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997071" y="7545701"/>
            <a:ext cx="505720" cy="340030"/>
            <a:chOff x="0" y="0"/>
            <a:chExt cx="1930400" cy="12979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4102424" y="7556742"/>
            <a:ext cx="8355461" cy="37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Fira Code Bold"/>
              </a:rPr>
              <a:t>Do you have any questions for me?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28384" y="-399426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1" y="0"/>
                </a:lnTo>
                <a:lnTo>
                  <a:pt x="10274531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49283" y="296111"/>
            <a:ext cx="14789433" cy="9707246"/>
            <a:chOff x="0" y="0"/>
            <a:chExt cx="19719244" cy="12942995"/>
          </a:xfrm>
        </p:grpSpPr>
        <p:grpSp>
          <p:nvGrpSpPr>
            <p:cNvPr id="4" name="Group 4"/>
            <p:cNvGrpSpPr/>
            <p:nvPr/>
          </p:nvGrpSpPr>
          <p:grpSpPr>
            <a:xfrm>
              <a:off x="256732" y="1849838"/>
              <a:ext cx="19274470" cy="10784362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9719244" cy="12942995"/>
            </a:xfrm>
            <a:custGeom>
              <a:avLst/>
              <a:gdLst/>
              <a:ahLst/>
              <a:cxnLst/>
              <a:rect l="l" t="t" r="r" b="b"/>
              <a:pathLst>
                <a:path w="19719244" h="12942995">
                  <a:moveTo>
                    <a:pt x="0" y="0"/>
                  </a:moveTo>
                  <a:lnTo>
                    <a:pt x="19719244" y="0"/>
                  </a:lnTo>
                  <a:lnTo>
                    <a:pt x="19719244" y="12942995"/>
                  </a:lnTo>
                  <a:lnTo>
                    <a:pt x="0" y="12942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081864" y="6447217"/>
            <a:ext cx="3043375" cy="2607433"/>
            <a:chOff x="0" y="0"/>
            <a:chExt cx="4057833" cy="34765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7833" cy="3476578"/>
            </a:xfrm>
            <a:custGeom>
              <a:avLst/>
              <a:gdLst/>
              <a:ahLst/>
              <a:cxnLst/>
              <a:rect l="l" t="t" r="r" b="b"/>
              <a:pathLst>
                <a:path w="4057833" h="3476578">
                  <a:moveTo>
                    <a:pt x="0" y="0"/>
                  </a:moveTo>
                  <a:lnTo>
                    <a:pt x="4057833" y="0"/>
                  </a:lnTo>
                  <a:lnTo>
                    <a:pt x="4057833" y="3476578"/>
                  </a:lnTo>
                  <a:lnTo>
                    <a:pt x="0" y="3476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8031" r="-8031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820792" y="905380"/>
              <a:ext cx="2140991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u="sng">
                  <a:solidFill>
                    <a:srgbClr val="E5645E"/>
                  </a:solidFill>
                  <a:latin typeface="Quicksand Bold"/>
                  <a:hlinkClick r:id="rId8" action="ppaction://hlinksldjump"/>
                </a:rPr>
                <a:t>Section 3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29957" y="3823919"/>
            <a:ext cx="2921992" cy="2656963"/>
            <a:chOff x="0" y="0"/>
            <a:chExt cx="3895989" cy="35426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95989" cy="3542618"/>
            </a:xfrm>
            <a:custGeom>
              <a:avLst/>
              <a:gdLst/>
              <a:ahLst/>
              <a:cxnLst/>
              <a:rect l="l" t="t" r="r" b="b"/>
              <a:pathLst>
                <a:path w="3895989" h="3542618">
                  <a:moveTo>
                    <a:pt x="0" y="0"/>
                  </a:moveTo>
                  <a:lnTo>
                    <a:pt x="3895989" y="0"/>
                  </a:lnTo>
                  <a:lnTo>
                    <a:pt x="3895989" y="3542618"/>
                  </a:lnTo>
                  <a:lnTo>
                    <a:pt x="0" y="3542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1590" r="-11590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788055" y="938402"/>
              <a:ext cx="2188802" cy="16756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 u="sng" dirty="0">
                  <a:solidFill>
                    <a:srgbClr val="E5645E"/>
                  </a:solidFill>
                  <a:latin typeface="Quicksand Medium"/>
                  <a:hlinkClick r:id="rId9" action="ppaction://hlinksldjump"/>
                </a:rPr>
                <a:t>Section 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 b="1" u="sng" dirty="0">
                  <a:solidFill>
                    <a:srgbClr val="E5645E"/>
                  </a:solidFill>
                  <a:latin typeface="Quicksand Medium"/>
                  <a:hlinkClick r:id="rId9" action="ppaction://hlinksldjump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37486" y="5143500"/>
            <a:ext cx="3013029" cy="2607433"/>
            <a:chOff x="0" y="0"/>
            <a:chExt cx="4017372" cy="34765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17372" cy="3476578"/>
            </a:xfrm>
            <a:custGeom>
              <a:avLst/>
              <a:gdLst/>
              <a:ahLst/>
              <a:cxnLst/>
              <a:rect l="l" t="t" r="r" b="b"/>
              <a:pathLst>
                <a:path w="4017372" h="3476578">
                  <a:moveTo>
                    <a:pt x="0" y="0"/>
                  </a:moveTo>
                  <a:lnTo>
                    <a:pt x="4017372" y="0"/>
                  </a:lnTo>
                  <a:lnTo>
                    <a:pt x="4017372" y="3476578"/>
                  </a:lnTo>
                  <a:lnTo>
                    <a:pt x="0" y="3476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8616" r="-8616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838755" y="905380"/>
              <a:ext cx="2119643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u="sng">
                  <a:solidFill>
                    <a:srgbClr val="E5645E"/>
                  </a:solidFill>
                  <a:latin typeface="Quicksand Bold"/>
                  <a:hlinkClick r:id="rId10" action="ppaction://hlinksldjump"/>
                </a:rPr>
                <a:t>Section 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29957" y="1788375"/>
            <a:ext cx="1167138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E5645E"/>
                </a:solidFill>
                <a:latin typeface="Garet ExtraBold"/>
              </a:rPr>
              <a:t>Table of Contents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0948" y="2053615"/>
            <a:ext cx="14280979" cy="6179769"/>
            <a:chOff x="0" y="0"/>
            <a:chExt cx="19041306" cy="8239692"/>
          </a:xfrm>
        </p:grpSpPr>
        <p:grpSp>
          <p:nvGrpSpPr>
            <p:cNvPr id="3" name="Group 3"/>
            <p:cNvGrpSpPr/>
            <p:nvPr/>
          </p:nvGrpSpPr>
          <p:grpSpPr>
            <a:xfrm>
              <a:off x="148027" y="2347862"/>
              <a:ext cx="18760682" cy="5652794"/>
              <a:chOff x="0" y="0"/>
              <a:chExt cx="1844847" cy="55587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44847" cy="555872"/>
              </a:xfrm>
              <a:custGeom>
                <a:avLst/>
                <a:gdLst/>
                <a:ahLst/>
                <a:cxnLst/>
                <a:rect l="l" t="t" r="r" b="b"/>
                <a:pathLst>
                  <a:path w="1844847" h="555872">
                    <a:moveTo>
                      <a:pt x="0" y="0"/>
                    </a:moveTo>
                    <a:lnTo>
                      <a:pt x="1844847" y="0"/>
                    </a:lnTo>
                    <a:lnTo>
                      <a:pt x="1844847" y="555872"/>
                    </a:lnTo>
                    <a:lnTo>
                      <a:pt x="0" y="555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0" y="0"/>
              <a:ext cx="19041306" cy="8239692"/>
            </a:xfrm>
            <a:custGeom>
              <a:avLst/>
              <a:gdLst/>
              <a:ahLst/>
              <a:cxnLst/>
              <a:rect l="l" t="t" r="r" b="b"/>
              <a:pathLst>
                <a:path w="19041306" h="8239692">
                  <a:moveTo>
                    <a:pt x="0" y="0"/>
                  </a:moveTo>
                  <a:lnTo>
                    <a:pt x="19041306" y="0"/>
                  </a:lnTo>
                  <a:lnTo>
                    <a:pt x="19041306" y="8239692"/>
                  </a:lnTo>
                  <a:lnTo>
                    <a:pt x="0" y="8239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900993">
            <a:off x="15422980" y="4250674"/>
            <a:ext cx="1496488" cy="2569078"/>
          </a:xfrm>
          <a:custGeom>
            <a:avLst/>
            <a:gdLst/>
            <a:ahLst/>
            <a:cxnLst/>
            <a:rect l="l" t="t" r="r" b="b"/>
            <a:pathLst>
              <a:path w="1496488" h="2569078">
                <a:moveTo>
                  <a:pt x="0" y="0"/>
                </a:moveTo>
                <a:lnTo>
                  <a:pt x="1496488" y="0"/>
                </a:lnTo>
                <a:lnTo>
                  <a:pt x="1496488" y="2569078"/>
                </a:lnTo>
                <a:lnTo>
                  <a:pt x="0" y="2569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25270" y="5298630"/>
            <a:ext cx="997233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E5645E"/>
                </a:solidFill>
                <a:latin typeface="Garet ExtraBold"/>
              </a:rPr>
              <a:t>Section 1</a:t>
            </a:r>
          </a:p>
        </p:txBody>
      </p:sp>
      <p:sp>
        <p:nvSpPr>
          <p:cNvPr id="8" name="Freeform 8"/>
          <p:cNvSpPr/>
          <p:nvPr/>
        </p:nvSpPr>
        <p:spPr>
          <a:xfrm>
            <a:off x="1061262" y="6139028"/>
            <a:ext cx="1819372" cy="1425726"/>
          </a:xfrm>
          <a:custGeom>
            <a:avLst/>
            <a:gdLst/>
            <a:ahLst/>
            <a:cxnLst/>
            <a:rect l="l" t="t" r="r" b="b"/>
            <a:pathLst>
              <a:path w="1819372" h="1425726">
                <a:moveTo>
                  <a:pt x="0" y="0"/>
                </a:moveTo>
                <a:lnTo>
                  <a:pt x="1819372" y="0"/>
                </a:lnTo>
                <a:lnTo>
                  <a:pt x="1819372" y="1425726"/>
                </a:lnTo>
                <a:lnTo>
                  <a:pt x="0" y="1425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71" y="3649541"/>
            <a:ext cx="18018478" cy="5429160"/>
            <a:chOff x="0" y="0"/>
            <a:chExt cx="1844847" cy="5558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4847" cy="555872"/>
            </a:xfrm>
            <a:custGeom>
              <a:avLst/>
              <a:gdLst/>
              <a:ahLst/>
              <a:cxnLst/>
              <a:rect l="l" t="t" r="r" b="b"/>
              <a:pathLst>
                <a:path w="1844847" h="555872">
                  <a:moveTo>
                    <a:pt x="0" y="0"/>
                  </a:moveTo>
                  <a:lnTo>
                    <a:pt x="1844847" y="0"/>
                  </a:lnTo>
                  <a:lnTo>
                    <a:pt x="1844847" y="555872"/>
                  </a:lnTo>
                  <a:lnTo>
                    <a:pt x="0" y="5558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1394564"/>
            <a:ext cx="18288000" cy="7913716"/>
          </a:xfrm>
          <a:custGeom>
            <a:avLst/>
            <a:gdLst/>
            <a:ahLst/>
            <a:cxnLst/>
            <a:rect l="l" t="t" r="r" b="b"/>
            <a:pathLst>
              <a:path w="18288000" h="7913716">
                <a:moveTo>
                  <a:pt x="0" y="0"/>
                </a:moveTo>
                <a:lnTo>
                  <a:pt x="18288000" y="0"/>
                </a:lnTo>
                <a:lnTo>
                  <a:pt x="18288000" y="7913717"/>
                </a:lnTo>
                <a:lnTo>
                  <a:pt x="0" y="7913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00993">
            <a:off x="16672248" y="184014"/>
            <a:ext cx="1692977" cy="2906398"/>
          </a:xfrm>
          <a:custGeom>
            <a:avLst/>
            <a:gdLst/>
            <a:ahLst/>
            <a:cxnLst/>
            <a:rect l="l" t="t" r="r" b="b"/>
            <a:pathLst>
              <a:path w="1692977" h="2906398">
                <a:moveTo>
                  <a:pt x="0" y="0"/>
                </a:moveTo>
                <a:lnTo>
                  <a:pt x="1692977" y="0"/>
                </a:lnTo>
                <a:lnTo>
                  <a:pt x="1692977" y="2906397"/>
                </a:lnTo>
                <a:lnTo>
                  <a:pt x="0" y="2906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50936" y="4349583"/>
            <a:ext cx="15400948" cy="402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05193" lvl="1" indent="-952597" algn="ctr">
              <a:lnSpc>
                <a:spcPts val="10589"/>
              </a:lnSpc>
              <a:buFont typeface="Arial"/>
              <a:buChar char="•"/>
            </a:pPr>
            <a:r>
              <a:rPr lang="en-US" sz="8824">
                <a:solidFill>
                  <a:srgbClr val="E5645E"/>
                </a:solidFill>
                <a:latin typeface="Garet ExtraBold"/>
              </a:rPr>
              <a:t>Blur photos</a:t>
            </a:r>
          </a:p>
          <a:p>
            <a:pPr marL="1905193" lvl="1" indent="-952597" algn="ctr">
              <a:lnSpc>
                <a:spcPts val="10589"/>
              </a:lnSpc>
              <a:buFont typeface="Arial"/>
              <a:buChar char="•"/>
            </a:pPr>
            <a:r>
              <a:rPr lang="en-US" sz="8824">
                <a:solidFill>
                  <a:srgbClr val="E5645E"/>
                </a:solidFill>
                <a:latin typeface="Garet ExtraBold"/>
              </a:rPr>
              <a:t>Low quality photos</a:t>
            </a:r>
          </a:p>
          <a:p>
            <a:pPr marL="1905193" lvl="1" indent="-952597" algn="ctr">
              <a:lnSpc>
                <a:spcPts val="10589"/>
              </a:lnSpc>
              <a:buFont typeface="Arial"/>
              <a:buChar char="•"/>
            </a:pPr>
            <a:r>
              <a:rPr lang="en-US" sz="8824">
                <a:solidFill>
                  <a:srgbClr val="E5645E"/>
                </a:solidFill>
                <a:latin typeface="Garet ExtraBold"/>
              </a:rPr>
              <a:t>Losing parts of photos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8659761"/>
            <a:ext cx="2058256" cy="1612924"/>
          </a:xfrm>
          <a:custGeom>
            <a:avLst/>
            <a:gdLst/>
            <a:ahLst/>
            <a:cxnLst/>
            <a:rect l="l" t="t" r="r" b="b"/>
            <a:pathLst>
              <a:path w="2058256" h="1612924">
                <a:moveTo>
                  <a:pt x="0" y="0"/>
                </a:moveTo>
                <a:lnTo>
                  <a:pt x="2058256" y="0"/>
                </a:lnTo>
                <a:lnTo>
                  <a:pt x="2058256" y="1612924"/>
                </a:lnTo>
                <a:lnTo>
                  <a:pt x="0" y="1612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74636" y="2860060"/>
            <a:ext cx="1111614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E5645E"/>
                </a:solidFill>
                <a:latin typeface="Roboto Mono"/>
              </a:rPr>
              <a:t>Group1presentation.com/What_is_the_error-image?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FFF5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206638" y="4623676"/>
            <a:ext cx="7176709" cy="4634624"/>
            <a:chOff x="0" y="0"/>
            <a:chExt cx="47772705" cy="30850978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627926" cy="30706200"/>
            </a:xfrm>
            <a:custGeom>
              <a:avLst/>
              <a:gdLst/>
              <a:ahLst/>
              <a:cxnLst/>
              <a:rect l="l" t="t" r="r" b="b"/>
              <a:pathLst>
                <a:path w="47627926" h="30706200">
                  <a:moveTo>
                    <a:pt x="0" y="0"/>
                  </a:moveTo>
                  <a:lnTo>
                    <a:pt x="47627926" y="0"/>
                  </a:lnTo>
                  <a:lnTo>
                    <a:pt x="47627926" y="30706200"/>
                  </a:lnTo>
                  <a:lnTo>
                    <a:pt x="0" y="3070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l="l" t="t" r="r" b="b"/>
              <a:pathLst>
                <a:path w="47772706" h="30850979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68788" y="4623676"/>
            <a:ext cx="7176709" cy="4634624"/>
            <a:chOff x="0" y="0"/>
            <a:chExt cx="47772705" cy="30850978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47627926" cy="30706200"/>
            </a:xfrm>
            <a:custGeom>
              <a:avLst/>
              <a:gdLst/>
              <a:ahLst/>
              <a:cxnLst/>
              <a:rect l="l" t="t" r="r" b="b"/>
              <a:pathLst>
                <a:path w="47627926" h="30706200">
                  <a:moveTo>
                    <a:pt x="0" y="0"/>
                  </a:moveTo>
                  <a:lnTo>
                    <a:pt x="47627926" y="0"/>
                  </a:lnTo>
                  <a:lnTo>
                    <a:pt x="47627926" y="30706200"/>
                  </a:lnTo>
                  <a:lnTo>
                    <a:pt x="0" y="3070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l="l" t="t" r="r" b="b"/>
              <a:pathLst>
                <a:path w="47772706" h="30850979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966550" y="4397452"/>
            <a:ext cx="7249875" cy="4664466"/>
            <a:chOff x="0" y="0"/>
            <a:chExt cx="47772705" cy="30736273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l="l" t="t" r="r" b="b"/>
              <a:pathLst>
                <a:path w="47627926" h="30591493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l="l" t="t" r="r" b="b"/>
              <a:pathLst>
                <a:path w="47772706" h="30736273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4397452"/>
            <a:ext cx="7249875" cy="4664466"/>
            <a:chOff x="0" y="0"/>
            <a:chExt cx="47772705" cy="30736273"/>
          </a:xfrm>
        </p:grpSpPr>
        <p:sp>
          <p:nvSpPr>
            <p:cNvPr id="14" name="Freeform 14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l="l" t="t" r="r" b="b"/>
              <a:pathLst>
                <a:path w="47627926" h="30591493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l="l" t="t" r="r" b="b"/>
              <a:pathLst>
                <a:path w="47772706" h="30736273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07465" y="2354116"/>
            <a:ext cx="14276064" cy="76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200">
                <a:solidFill>
                  <a:srgbClr val="FFF5F2"/>
                </a:solidFill>
                <a:latin typeface="Roboto Mono"/>
              </a:rPr>
              <a:t>THE REASON FOR THESE ERROR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1457" y="4902888"/>
            <a:ext cx="6370193" cy="36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Fira Code"/>
              </a:rPr>
              <a:t>Movement during image capture: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Code"/>
              </a:rPr>
              <a:t>by a camera or when a large exposure time is used.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Code"/>
              </a:rPr>
              <a:t>by the object.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06638" y="4583001"/>
            <a:ext cx="6809306" cy="431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Fira Code"/>
              </a:rPr>
              <a:t>Outside the lens's focal area, using a lens with a wide angle, environmental turbulence, short exposure time... will reduce the number of captured photons.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26258" y="350736"/>
            <a:ext cx="567601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FFF5F2"/>
                </a:solidFill>
                <a:latin typeface="Fira Code Bold"/>
              </a:rPr>
              <a:t>GROUP 1'S PRESENTATION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FFF5F2"/>
                </a:solidFill>
                <a:latin typeface="Roboto Mono"/>
              </a:rPr>
              <a:t>Page 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487988" y="3976558"/>
            <a:ext cx="800012" cy="2964431"/>
            <a:chOff x="0" y="0"/>
            <a:chExt cx="4938343" cy="18298954"/>
          </a:xfrm>
        </p:grpSpPr>
        <p:sp>
          <p:nvSpPr>
            <p:cNvPr id="22" name="Freeform 22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4" name="AutoShape 24"/>
          <p:cNvSpPr/>
          <p:nvPr/>
        </p:nvSpPr>
        <p:spPr>
          <a:xfrm>
            <a:off x="17696885" y="5444485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696885" y="5318920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696885" y="5570051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487988" y="4979442"/>
            <a:ext cx="800012" cy="2964431"/>
            <a:chOff x="0" y="0"/>
            <a:chExt cx="4938343" cy="18298954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7696885" y="6447369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696885" y="632180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7696885" y="657293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8417061" y="2124856"/>
            <a:ext cx="8129922" cy="7347417"/>
          </a:xfrm>
          <a:custGeom>
            <a:avLst/>
            <a:gdLst/>
            <a:ahLst/>
            <a:cxnLst/>
            <a:rect l="l" t="t" r="r" b="b"/>
            <a:pathLst>
              <a:path w="8129922" h="7347417">
                <a:moveTo>
                  <a:pt x="0" y="0"/>
                </a:moveTo>
                <a:lnTo>
                  <a:pt x="8129922" y="0"/>
                </a:lnTo>
                <a:lnTo>
                  <a:pt x="8129922" y="7347417"/>
                </a:lnTo>
                <a:lnTo>
                  <a:pt x="0" y="7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26258" y="351296"/>
            <a:ext cx="5676018" cy="33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CLASSROOM RULES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Page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4194" y="6122442"/>
            <a:ext cx="6170342" cy="186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87"/>
              </a:lnSpc>
              <a:spcBef>
                <a:spcPct val="0"/>
              </a:spcBef>
            </a:pPr>
            <a:r>
              <a:rPr lang="en-US" sz="11500" b="1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Moontime Bold"/>
              </a:rPr>
              <a:t>Before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6832" y="2140992"/>
            <a:ext cx="7193184" cy="283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"/>
              </a:rPr>
              <a:t>ENHANCE CONTRAST TO RESTORE IMAGES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487988" y="4979442"/>
            <a:ext cx="800012" cy="2964431"/>
            <a:chOff x="0" y="0"/>
            <a:chExt cx="4938343" cy="18298954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l="l" t="t" r="r" b="b"/>
              <a:pathLst>
                <a:path w="4793563" h="1815417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l="l" t="t" r="r" b="b"/>
              <a:pathLst>
                <a:path w="4938343" h="18298954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7696885" y="6447369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696885" y="632180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7696885" y="6572934"/>
            <a:ext cx="3607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1826258" y="351296"/>
            <a:ext cx="5676018" cy="33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CLASSROOM RULES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7563"/>
            <a:ext cx="3064723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u="sng">
                <a:solidFill>
                  <a:srgbClr val="000000"/>
                </a:solidFill>
                <a:latin typeface="Roboto Mono"/>
              </a:rPr>
              <a:t>Page 3</a:t>
            </a:r>
          </a:p>
        </p:txBody>
      </p:sp>
      <p:sp>
        <p:nvSpPr>
          <p:cNvPr id="12" name="Freeform 12"/>
          <p:cNvSpPr/>
          <p:nvPr/>
        </p:nvSpPr>
        <p:spPr>
          <a:xfrm>
            <a:off x="5079039" y="2124084"/>
            <a:ext cx="8129922" cy="7347417"/>
          </a:xfrm>
          <a:custGeom>
            <a:avLst/>
            <a:gdLst/>
            <a:ahLst/>
            <a:cxnLst/>
            <a:rect l="l" t="t" r="r" b="b"/>
            <a:pathLst>
              <a:path w="8129922" h="7347417">
                <a:moveTo>
                  <a:pt x="0" y="0"/>
                </a:moveTo>
                <a:lnTo>
                  <a:pt x="8129922" y="0"/>
                </a:lnTo>
                <a:lnTo>
                  <a:pt x="8129922" y="7347417"/>
                </a:lnTo>
                <a:lnTo>
                  <a:pt x="0" y="7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2886856"/>
            <a:ext cx="6170342" cy="225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87"/>
              </a:lnSpc>
              <a:spcBef>
                <a:spcPct val="0"/>
              </a:spcBef>
            </a:pPr>
            <a:r>
              <a:rPr lang="en-US" sz="19859">
                <a:solidFill>
                  <a:srgbClr val="191919"/>
                </a:solidFill>
                <a:latin typeface="Moontime Bold"/>
              </a:rPr>
              <a:t>Before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74648" y="-3371485"/>
            <a:ext cx="18562648" cy="19386578"/>
          </a:xfrm>
          <a:custGeom>
            <a:avLst/>
            <a:gdLst/>
            <a:ahLst/>
            <a:cxnLst/>
            <a:rect l="l" t="t" r="r" b="b"/>
            <a:pathLst>
              <a:path w="18562648" h="19386578">
                <a:moveTo>
                  <a:pt x="0" y="0"/>
                </a:moveTo>
                <a:lnTo>
                  <a:pt x="18562648" y="0"/>
                </a:lnTo>
                <a:lnTo>
                  <a:pt x="18562648" y="19386578"/>
                </a:lnTo>
                <a:lnTo>
                  <a:pt x="0" y="19386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559</Words>
  <Application>Microsoft Office PowerPoint</Application>
  <PresentationFormat>Custom</PresentationFormat>
  <Paragraphs>183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3" baseType="lpstr">
      <vt:lpstr>Quicksand Medium</vt:lpstr>
      <vt:lpstr>Fira Code</vt:lpstr>
      <vt:lpstr>Gladiola</vt:lpstr>
      <vt:lpstr>Garet ExtraBold</vt:lpstr>
      <vt:lpstr>Roboto Mono</vt:lpstr>
      <vt:lpstr>Barlow Condensed Heavy Italics</vt:lpstr>
      <vt:lpstr>Arial</vt:lpstr>
      <vt:lpstr>Calibri</vt:lpstr>
      <vt:lpstr>League Spartan</vt:lpstr>
      <vt:lpstr>Fira Code Bold</vt:lpstr>
      <vt:lpstr>Gaegu Bold</vt:lpstr>
      <vt:lpstr>Roboto Mono Bold</vt:lpstr>
      <vt:lpstr>Chewy</vt:lpstr>
      <vt:lpstr>Quicksand Bold</vt:lpstr>
      <vt:lpstr>Roboto Mono Italics</vt:lpstr>
      <vt:lpstr>Moontime Bold</vt:lpstr>
      <vt:lpstr>Moontime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Xử lý ảnh số _ Group 1 _ N01 _ 2023-2024</dc:title>
  <cp:lastModifiedBy>Kendall Charles</cp:lastModifiedBy>
  <cp:revision>9</cp:revision>
  <dcterms:created xsi:type="dcterms:W3CDTF">2006-08-16T00:00:00Z</dcterms:created>
  <dcterms:modified xsi:type="dcterms:W3CDTF">2024-12-24T07:24:01Z</dcterms:modified>
  <dc:identifier>DAFwM1mI8K4</dc:identifier>
</cp:coreProperties>
</file>